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1" r:id="rId12"/>
    <p:sldId id="266" r:id="rId13"/>
    <p:sldId id="267" r:id="rId14"/>
    <p:sldId id="268" r:id="rId15"/>
    <p:sldId id="273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18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08B3A-A33B-4619-9408-876AD9436A0B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DAEE9-8DC6-405E-AEA0-BC7634A8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DAEE9-8DC6-405E-AEA0-BC7634A8F9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DC39-0CFD-4AD8-848D-856DBE9BF3D2}" type="datetimeFigureOut">
              <a:rPr lang="th-TH" smtClean="0"/>
              <a:t>15/08/58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05A7-345C-4EBC-90A4-F1B62F270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403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DC39-0CFD-4AD8-848D-856DBE9BF3D2}" type="datetimeFigureOut">
              <a:rPr lang="th-TH" smtClean="0"/>
              <a:t>15/08/58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05A7-345C-4EBC-90A4-F1B62F270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1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DC39-0CFD-4AD8-848D-856DBE9BF3D2}" type="datetimeFigureOut">
              <a:rPr lang="th-TH" smtClean="0"/>
              <a:t>15/08/58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05A7-345C-4EBC-90A4-F1B62F270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321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DC39-0CFD-4AD8-848D-856DBE9BF3D2}" type="datetimeFigureOut">
              <a:rPr lang="th-TH" smtClean="0"/>
              <a:t>15/08/58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05A7-345C-4EBC-90A4-F1B62F270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27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DC39-0CFD-4AD8-848D-856DBE9BF3D2}" type="datetimeFigureOut">
              <a:rPr lang="th-TH" smtClean="0"/>
              <a:t>15/08/58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05A7-345C-4EBC-90A4-F1B62F270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325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DC39-0CFD-4AD8-848D-856DBE9BF3D2}" type="datetimeFigureOut">
              <a:rPr lang="th-TH" smtClean="0"/>
              <a:t>15/08/58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05A7-345C-4EBC-90A4-F1B62F270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451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DC39-0CFD-4AD8-848D-856DBE9BF3D2}" type="datetimeFigureOut">
              <a:rPr lang="th-TH" smtClean="0"/>
              <a:t>15/08/58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05A7-345C-4EBC-90A4-F1B62F270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757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DC39-0CFD-4AD8-848D-856DBE9BF3D2}" type="datetimeFigureOut">
              <a:rPr lang="th-TH" smtClean="0"/>
              <a:t>15/08/58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05A7-345C-4EBC-90A4-F1B62F270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0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DC39-0CFD-4AD8-848D-856DBE9BF3D2}" type="datetimeFigureOut">
              <a:rPr lang="th-TH" smtClean="0"/>
              <a:t>15/08/58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05A7-345C-4EBC-90A4-F1B62F270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116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DC39-0CFD-4AD8-848D-856DBE9BF3D2}" type="datetimeFigureOut">
              <a:rPr lang="th-TH" smtClean="0"/>
              <a:t>15/08/58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05A7-345C-4EBC-90A4-F1B62F270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267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DC39-0CFD-4AD8-848D-856DBE9BF3D2}" type="datetimeFigureOut">
              <a:rPr lang="th-TH" smtClean="0"/>
              <a:t>15/08/58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05A7-345C-4EBC-90A4-F1B62F270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225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2DC39-0CFD-4AD8-848D-856DBE9BF3D2}" type="datetimeFigureOut">
              <a:rPr lang="th-TH" smtClean="0"/>
              <a:t>15/08/58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05A7-345C-4EBC-90A4-F1B62F2704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1545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force.com/" TargetMode="External"/><Relationship Id="rId2" Type="http://schemas.openxmlformats.org/officeDocument/2006/relationships/hyperlink" Target="http://www.spoj.com/problems/classical/sort=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pcoder.com/" TargetMode="External"/><Relationship Id="rId5" Type="http://schemas.openxmlformats.org/officeDocument/2006/relationships/hyperlink" Target="https://code.google.com/codejam/contests.html" TargetMode="External"/><Relationship Id="rId4" Type="http://schemas.openxmlformats.org/officeDocument/2006/relationships/hyperlink" Target="http://www.codechef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cube.in.th/" TargetMode="External"/><Relationship Id="rId2" Type="http://schemas.openxmlformats.org/officeDocument/2006/relationships/hyperlink" Target="http://www.programming.in.t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test.thailandoi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ora.com/Competitive-Programming" TargetMode="External"/><Relationship Id="rId2" Type="http://schemas.openxmlformats.org/officeDocument/2006/relationships/hyperlink" Target="http://www.facebook.com/eattheseprogrammingtask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test-wiki.csc.kth.se/index.php/How_to_get_bett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How-can-I-improve-my-competitive-programming-skills" TargetMode="External"/><Relationship Id="rId2" Type="http://schemas.openxmlformats.org/officeDocument/2006/relationships/hyperlink" Target="https://www.quora.com/What-all-basic-data-structures-and-algorithms-should-one-learn-before-starting-competitive-programm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quora.com/What-is-it-like-to-win-a-medal-at-ACM-ICPC-World-Finals" TargetMode="External"/><Relationship Id="rId4" Type="http://schemas.openxmlformats.org/officeDocument/2006/relationships/hyperlink" Target="https://www.quora.com/How-do-I-become-a-competitive-programme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tee.net/acm201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ACM ICPC Pre-Contest</a:t>
            </a:r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Nattee Niparnan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1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Training : </a:t>
            </a:r>
            <a:r>
              <a:rPr lang="en-US" dirty="0" smtClean="0">
                <a:solidFill>
                  <a:srgbClr val="00B0F0"/>
                </a:solidFill>
              </a:rPr>
              <a:t>CP Training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Sphere Online </a:t>
            </a:r>
            <a:r>
              <a:rPr lang="en-US" dirty="0" smtClean="0"/>
              <a:t>Judge</a:t>
            </a:r>
          </a:p>
          <a:p>
            <a:pPr lvl="1"/>
            <a:r>
              <a:rPr lang="th-TH" dirty="0" smtClean="0"/>
              <a:t>โจทย์ง่ายเยอะ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://www.spoj.com/problems/classical/sort=6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CodeForce</a:t>
            </a:r>
            <a:r>
              <a:rPr lang="en-US" dirty="0" smtClean="0"/>
              <a:t>  </a:t>
            </a:r>
            <a:r>
              <a:rPr lang="th-TH" dirty="0" smtClean="0"/>
              <a:t>มีแข่งบ่อย, เฉลยดี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www.codeforce.com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CodeChef</a:t>
            </a:r>
            <a:r>
              <a:rPr lang="en-US" dirty="0" smtClean="0"/>
              <a:t> </a:t>
            </a:r>
            <a:r>
              <a:rPr lang="th-TH" dirty="0" smtClean="0"/>
              <a:t>โจทย์ง่าย</a:t>
            </a:r>
          </a:p>
          <a:p>
            <a:pPr lvl="1"/>
            <a:r>
              <a:rPr lang="en-US" dirty="0" smtClean="0">
                <a:hlinkClick r:id="rId4"/>
              </a:rPr>
              <a:t>www.codechef.com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Google Code Jam</a:t>
            </a:r>
          </a:p>
          <a:p>
            <a:pPr lvl="1"/>
            <a:r>
              <a:rPr lang="th-TH" dirty="0" smtClean="0"/>
              <a:t>โจทย์ดี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code.google.com/codejam/contests.html</a:t>
            </a:r>
            <a:r>
              <a:rPr lang="en-US" dirty="0" smtClean="0"/>
              <a:t> </a:t>
            </a:r>
          </a:p>
          <a:p>
            <a:r>
              <a:rPr lang="en-US" dirty="0" err="1"/>
              <a:t>TopCoder</a:t>
            </a:r>
            <a:endParaRPr lang="en-US" dirty="0"/>
          </a:p>
          <a:p>
            <a:pPr lvl="1"/>
            <a:r>
              <a:rPr lang="th-TH" dirty="0"/>
              <a:t>เฉลยดี (ของเก่า ๆ)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www.topcoder.com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3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Training : </a:t>
            </a:r>
            <a:r>
              <a:rPr lang="en-US" dirty="0" smtClean="0">
                <a:solidFill>
                  <a:srgbClr val="00B0F0"/>
                </a:solidFill>
              </a:rPr>
              <a:t>ACM Problems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UVa</a:t>
            </a:r>
            <a:r>
              <a:rPr lang="en-US" dirty="0" smtClean="0"/>
              <a:t> Online Judge</a:t>
            </a:r>
          </a:p>
          <a:p>
            <a:pPr lvl="1"/>
            <a:r>
              <a:rPr lang="th-TH" dirty="0" smtClean="0"/>
              <a:t>รวมโจทย์เป็นหมวดหมู่</a:t>
            </a:r>
            <a:endParaRPr lang="en-US" dirty="0" smtClean="0"/>
          </a:p>
          <a:p>
            <a:r>
              <a:rPr lang="en-US" dirty="0" smtClean="0"/>
              <a:t>ACM ICPC Live Archive</a:t>
            </a:r>
          </a:p>
          <a:p>
            <a:pPr lvl="1"/>
            <a:r>
              <a:rPr lang="th-TH" dirty="0" smtClean="0"/>
              <a:t>รวมโจทย์ตามรอบการแข่งขัน</a:t>
            </a:r>
            <a:endParaRPr lang="en-US" dirty="0" smtClean="0"/>
          </a:p>
          <a:p>
            <a:r>
              <a:rPr lang="en-US" dirty="0" smtClean="0"/>
              <a:t>HUST OJ</a:t>
            </a:r>
          </a:p>
          <a:p>
            <a:pPr lvl="1"/>
            <a:r>
              <a:rPr lang="en-US" dirty="0" smtClean="0"/>
              <a:t>Virtual Judge &amp;</a:t>
            </a:r>
            <a:r>
              <a:rPr lang="th-TH" dirty="0" smtClean="0"/>
              <a:t> </a:t>
            </a:r>
            <a:r>
              <a:rPr lang="en-US" dirty="0" smtClean="0"/>
              <a:t>Contest </a:t>
            </a:r>
            <a:r>
              <a:rPr lang="th-TH" dirty="0" smtClean="0"/>
              <a:t>ซ้อมแข่งขัน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93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Training : </a:t>
            </a:r>
            <a:r>
              <a:rPr lang="en-US" dirty="0" smtClean="0">
                <a:solidFill>
                  <a:srgbClr val="00B0F0"/>
                </a:solidFill>
              </a:rPr>
              <a:t>CP Training (Thai)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programming.in.th</a:t>
            </a:r>
          </a:p>
          <a:p>
            <a:pPr lvl="1"/>
            <a:r>
              <a:rPr lang="th-TH" dirty="0" smtClean="0"/>
              <a:t>อยู่มานาน  </a:t>
            </a:r>
            <a:r>
              <a:rPr lang="en-US" dirty="0" smtClean="0"/>
              <a:t>community</a:t>
            </a:r>
            <a:r>
              <a:rPr lang="th-TH" dirty="0" smtClean="0"/>
              <a:t> ใหญ่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www.programming.in.th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Code Cube</a:t>
            </a:r>
          </a:p>
          <a:p>
            <a:pPr lvl="1"/>
            <a:r>
              <a:rPr lang="th-TH" dirty="0" smtClean="0"/>
              <a:t>น้องใหม่ไฟแรง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www.codecube.in.th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Thailand Programming Contest</a:t>
            </a:r>
          </a:p>
          <a:p>
            <a:pPr lvl="1"/>
            <a:r>
              <a:rPr lang="th-TH" dirty="0" smtClean="0"/>
              <a:t>น้องไม่ใหม่ไฟไม่ค่อยแรง (คนทำงานยุ่ง)</a:t>
            </a:r>
          </a:p>
          <a:p>
            <a:pPr lvl="1"/>
            <a:r>
              <a:rPr lang="en-US" dirty="0" smtClean="0">
                <a:hlinkClick r:id="rId4"/>
              </a:rPr>
              <a:t>contest.thailandoi.org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49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Community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ไทย</a:t>
            </a:r>
          </a:p>
          <a:p>
            <a:pPr lvl="1"/>
            <a:r>
              <a:rPr lang="en-US" dirty="0" smtClean="0">
                <a:hlinkClick r:id="rId2"/>
              </a:rPr>
              <a:t>www.facebook.com/pages/CodeCube/1055598184511954</a:t>
            </a:r>
          </a:p>
          <a:p>
            <a:pPr lvl="1"/>
            <a:r>
              <a:rPr lang="en-US" dirty="0" smtClean="0">
                <a:hlinkClick r:id="rId2"/>
              </a:rPr>
              <a:t>www.facebook.com/eattheseprogrammingtasks</a:t>
            </a:r>
            <a:endParaRPr lang="en-US" dirty="0" smtClean="0"/>
          </a:p>
          <a:p>
            <a:r>
              <a:rPr lang="th-TH" dirty="0" smtClean="0"/>
              <a:t>น่าอ่าน</a:t>
            </a:r>
          </a:p>
          <a:p>
            <a:pPr lvl="1"/>
            <a:r>
              <a:rPr lang="en-US" dirty="0">
                <a:hlinkClick r:id="rId3"/>
              </a:rPr>
              <a:t>www.quora.com/Competitive-Programming</a:t>
            </a:r>
            <a:r>
              <a:rPr lang="en-US" dirty="0"/>
              <a:t> </a:t>
            </a:r>
            <a:endParaRPr lang="th-TH" dirty="0"/>
          </a:p>
          <a:p>
            <a:pPr lvl="1"/>
            <a:r>
              <a:rPr lang="en-US" dirty="0" smtClean="0">
                <a:hlinkClick r:id="rId4"/>
              </a:rPr>
              <a:t>.contest-wiki.csc.kth.se/</a:t>
            </a:r>
            <a:r>
              <a:rPr lang="en-US" dirty="0" err="1" smtClean="0">
                <a:hlinkClick r:id="rId4"/>
              </a:rPr>
              <a:t>index.php</a:t>
            </a:r>
            <a:r>
              <a:rPr lang="en-US" dirty="0" smtClean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How_to_get_better</a:t>
            </a:r>
            <a:r>
              <a:rPr lang="en-US" dirty="0" smtClean="0"/>
              <a:t>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00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Quora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www.quora.com/What-all-basic-data-structures-and-algorithms-should-one-learn-before-starting-competitive-programming</a:t>
            </a:r>
            <a:r>
              <a:rPr lang="en-US" b="1" dirty="0" smtClean="0"/>
              <a:t> </a:t>
            </a:r>
          </a:p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www.quora.com/How-can-I-improve-my-competitive-programming-skills</a:t>
            </a:r>
            <a:r>
              <a:rPr lang="en-US" b="1" dirty="0" smtClean="0"/>
              <a:t> </a:t>
            </a:r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www.quora.com/How-do-I-become-a-competitive-programmer</a:t>
            </a:r>
            <a:r>
              <a:rPr lang="en-US" b="1" dirty="0" smtClean="0"/>
              <a:t> </a:t>
            </a:r>
          </a:p>
          <a:p>
            <a:r>
              <a:rPr lang="en-US" b="1" dirty="0">
                <a:hlinkClick r:id="rId5"/>
              </a:rPr>
              <a:t>https://</a:t>
            </a:r>
            <a:r>
              <a:rPr lang="en-US" b="1" dirty="0" smtClean="0">
                <a:hlinkClick r:id="rId5"/>
              </a:rPr>
              <a:t>www.quora.com/What-is-it-like-to-win-a-medal-at-ACM-ICPC-World-Finals</a:t>
            </a:r>
            <a:r>
              <a:rPr lang="en-US" b="1" dirty="0" smtClean="0"/>
              <a:t> </a:t>
            </a:r>
            <a:endParaRPr lang="en-US" b="1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16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Training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ทำโจทย์ “ง่าย” ใน</a:t>
            </a:r>
            <a:r>
              <a:rPr lang="en-US" dirty="0" smtClean="0"/>
              <a:t> </a:t>
            </a:r>
            <a:r>
              <a:rPr lang="en-US" dirty="0" err="1" smtClean="0"/>
              <a:t>CodeCube</a:t>
            </a:r>
            <a:r>
              <a:rPr lang="th-TH" dirty="0" smtClean="0"/>
              <a:t> ให้หมด </a:t>
            </a:r>
          </a:p>
          <a:p>
            <a:r>
              <a:rPr lang="th-TH" dirty="0" smtClean="0"/>
              <a:t>ทำโจทย์</a:t>
            </a:r>
            <a:r>
              <a:rPr lang="en-US" dirty="0" smtClean="0"/>
              <a:t> SPOJ </a:t>
            </a:r>
            <a:r>
              <a:rPr lang="th-TH" dirty="0" smtClean="0"/>
              <a:t>เรียงตามจำนวน</a:t>
            </a:r>
            <a:r>
              <a:rPr lang="en-US" dirty="0" smtClean="0"/>
              <a:t> User</a:t>
            </a:r>
            <a:r>
              <a:rPr lang="th-TH" dirty="0" smtClean="0"/>
              <a:t> </a:t>
            </a:r>
          </a:p>
          <a:p>
            <a:r>
              <a:rPr lang="th-TH" dirty="0" smtClean="0"/>
              <a:t>ทำโจทย์ใน</a:t>
            </a:r>
            <a:r>
              <a:rPr lang="en-US" dirty="0" smtClean="0"/>
              <a:t> tpc.0</a:t>
            </a:r>
            <a:r>
              <a:rPr lang="th-TH" dirty="0" smtClean="0"/>
              <a:t> ให้หมดทุกข้อ</a:t>
            </a:r>
          </a:p>
          <a:p>
            <a:r>
              <a:rPr lang="th-TH" dirty="0" smtClean="0"/>
              <a:t>ทำโจทย์</a:t>
            </a:r>
            <a:r>
              <a:rPr lang="en-US" dirty="0" smtClean="0"/>
              <a:t> </a:t>
            </a:r>
            <a:r>
              <a:rPr lang="en-US" dirty="0" err="1" smtClean="0"/>
              <a:t>Div</a:t>
            </a:r>
            <a:r>
              <a:rPr lang="en-US" dirty="0" smtClean="0"/>
              <a:t> 2 </a:t>
            </a:r>
            <a:r>
              <a:rPr lang="th-TH" dirty="0" smtClean="0"/>
              <a:t>ข้อ</a:t>
            </a:r>
            <a:r>
              <a:rPr lang="en-US" dirty="0" smtClean="0"/>
              <a:t> A</a:t>
            </a:r>
            <a:r>
              <a:rPr lang="th-TH" dirty="0"/>
              <a:t> </a:t>
            </a:r>
            <a:r>
              <a:rPr lang="th-TH" dirty="0" smtClean="0"/>
              <a:t>ของ</a:t>
            </a:r>
            <a:r>
              <a:rPr lang="en-US" dirty="0" smtClean="0"/>
              <a:t> </a:t>
            </a:r>
            <a:r>
              <a:rPr lang="en-US" dirty="0" err="1" smtClean="0"/>
              <a:t>CodeForce</a:t>
            </a:r>
            <a:endParaRPr lang="en-US" dirty="0" smtClean="0"/>
          </a:p>
          <a:p>
            <a:r>
              <a:rPr lang="th-TH" dirty="0"/>
              <a:t>ทำโจทย์ใน</a:t>
            </a:r>
            <a:r>
              <a:rPr lang="en-US" dirty="0"/>
              <a:t> </a:t>
            </a:r>
            <a:r>
              <a:rPr lang="en-US" dirty="0" smtClean="0"/>
              <a:t>tpc.1 </a:t>
            </a:r>
            <a:r>
              <a:rPr lang="th-TH" dirty="0" smtClean="0"/>
              <a:t>ให้</a:t>
            </a:r>
            <a:r>
              <a:rPr lang="th-TH" dirty="0"/>
              <a:t>หมดทุกข้อ</a:t>
            </a:r>
            <a:endParaRPr lang="th-TH" dirty="0" smtClean="0"/>
          </a:p>
          <a:p>
            <a:endParaRPr lang="en-US" dirty="0" smtClean="0"/>
          </a:p>
          <a:p>
            <a:r>
              <a:rPr lang="th-TH" dirty="0" smtClean="0"/>
              <a:t>ทำ</a:t>
            </a:r>
            <a:r>
              <a:rPr lang="th-TH" dirty="0"/>
              <a:t>โจทย์</a:t>
            </a:r>
            <a:r>
              <a:rPr lang="en-US" dirty="0"/>
              <a:t> </a:t>
            </a:r>
            <a:r>
              <a:rPr lang="en-US" dirty="0" err="1"/>
              <a:t>Div</a:t>
            </a:r>
            <a:r>
              <a:rPr lang="en-US" dirty="0"/>
              <a:t> 2 </a:t>
            </a:r>
            <a:r>
              <a:rPr lang="th-TH" dirty="0"/>
              <a:t>ข้อ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th-TH" dirty="0" smtClean="0"/>
              <a:t> </a:t>
            </a:r>
            <a:r>
              <a:rPr lang="th-TH" dirty="0"/>
              <a:t>ของ</a:t>
            </a:r>
            <a:r>
              <a:rPr lang="en-US" dirty="0"/>
              <a:t> </a:t>
            </a:r>
            <a:r>
              <a:rPr lang="en-US" dirty="0" err="1"/>
              <a:t>CodeForce</a:t>
            </a:r>
            <a:endParaRPr lang="th-TH" dirty="0"/>
          </a:p>
          <a:p>
            <a:r>
              <a:rPr lang="th-TH" dirty="0" smtClean="0"/>
              <a:t>ทำโจทย์</a:t>
            </a:r>
            <a:r>
              <a:rPr lang="en-US" dirty="0" smtClean="0"/>
              <a:t> Google Code Jam Qualification Round</a:t>
            </a:r>
          </a:p>
          <a:p>
            <a:r>
              <a:rPr lang="th-TH" dirty="0" smtClean="0"/>
              <a:t>อย่าลืมเข้าไปคุยกัน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Topics</a:t>
            </a:r>
            <a:endParaRPr lang="th-TH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55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Data Structure</a:t>
            </a:r>
            <a:endParaRPr lang="th-TH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ใช้</a:t>
            </a:r>
            <a:r>
              <a:rPr lang="en-US" dirty="0" smtClean="0"/>
              <a:t> libraries </a:t>
            </a:r>
            <a:r>
              <a:rPr lang="th-TH" dirty="0" smtClean="0"/>
              <a:t>ให้คล่อง </a:t>
            </a:r>
            <a:r>
              <a:rPr lang="en-US" dirty="0" smtClean="0"/>
              <a:t>(STL, Collections Framework)</a:t>
            </a:r>
          </a:p>
          <a:p>
            <a:r>
              <a:rPr lang="th-TH" dirty="0" smtClean="0"/>
              <a:t>เข้าใจประสิทธิภาพของโครงสร้างข้อมูลต่าง ๆ</a:t>
            </a:r>
          </a:p>
          <a:p>
            <a:pPr lvl="1"/>
            <a:r>
              <a:rPr lang="en-US" dirty="0" smtClean="0"/>
              <a:t>Hash, Map, priority queue, stack/queue/list/vector</a:t>
            </a:r>
          </a:p>
          <a:p>
            <a:pPr lvl="1"/>
            <a:r>
              <a:rPr lang="th-TH" dirty="0" smtClean="0"/>
              <a:t>รู้วิธีการเรียงมูลค่าแบบ</a:t>
            </a:r>
            <a:r>
              <a:rPr lang="en-US" dirty="0" smtClean="0"/>
              <a:t> custom</a:t>
            </a:r>
          </a:p>
          <a:p>
            <a:r>
              <a:rPr lang="th-TH" dirty="0" smtClean="0"/>
              <a:t>จัดเก็บ</a:t>
            </a:r>
            <a:r>
              <a:rPr lang="en-US" dirty="0" smtClean="0"/>
              <a:t> Graph</a:t>
            </a:r>
            <a:r>
              <a:rPr lang="en-US" dirty="0"/>
              <a:t> </a:t>
            </a:r>
            <a:r>
              <a:rPr lang="th-TH" dirty="0" smtClean="0"/>
              <a:t>เป็น</a:t>
            </a:r>
          </a:p>
          <a:p>
            <a:pPr lvl="1"/>
            <a:r>
              <a:rPr lang="en-US" dirty="0" smtClean="0"/>
              <a:t>Adjacency list, Adjacency Matrix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Non-standard data structure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Segment Tree, Fenwick Tree, Disjoint Set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K-D Tree, Range Tree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Tries, Suffix Tree</a:t>
            </a: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Basic Algorithm</a:t>
            </a:r>
            <a:endParaRPr lang="th-TH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Sorting</a:t>
            </a:r>
            <a:endParaRPr lang="th-TH" dirty="0" smtClean="0"/>
          </a:p>
          <a:p>
            <a:r>
              <a:rPr lang="en-US" dirty="0" smtClean="0"/>
              <a:t>Search</a:t>
            </a:r>
            <a:endParaRPr lang="en-US" dirty="0" smtClean="0"/>
          </a:p>
          <a:p>
            <a:r>
              <a:rPr lang="en-US" dirty="0" smtClean="0"/>
              <a:t>Greedy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Divide-and-Conquer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Dynamic Programming</a:t>
            </a:r>
          </a:p>
          <a:p>
            <a:r>
              <a:rPr lang="en-US" dirty="0" smtClean="0"/>
              <a:t>Graph Algorithm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Shortest Path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Minimal Spanning Tree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Topological Sort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Network Flow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Computational </a:t>
            </a:r>
            <a:r>
              <a:rPr lang="en-US" dirty="0" smtClean="0">
                <a:solidFill>
                  <a:srgbClr val="FFFF00"/>
                </a:solidFill>
              </a:rPr>
              <a:t>Geometry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40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Material Download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/>
          </a:p>
          <a:p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>
                <a:hlinkClick r:id="rId2"/>
              </a:rPr>
              <a:t>www.nattee.net/acm2015</a:t>
            </a:r>
            <a:r>
              <a:rPr lang="en-US" sz="5400" dirty="0" smtClean="0"/>
              <a:t>   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1617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Why?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have fun!</a:t>
            </a:r>
          </a:p>
          <a:p>
            <a:r>
              <a:rPr lang="en-US" dirty="0" smtClean="0"/>
              <a:t>To improve our ability!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5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ACM ICPC?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Competitive Programming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Competitive </a:t>
            </a:r>
            <a:r>
              <a:rPr lang="en-US" dirty="0" smtClean="0">
                <a:sym typeface="Wingdings" panose="05000000000000000000" pitchFamily="2" charset="2"/>
              </a:rPr>
              <a:t> sport element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60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How?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Make Perfect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Set up reasonable goal</a:t>
            </a:r>
          </a:p>
          <a:p>
            <a:pPr lvl="1"/>
            <a:r>
              <a:rPr lang="en-US" dirty="0" smtClean="0"/>
              <a:t>All		BE BETTER at PROGRAMMING</a:t>
            </a:r>
          </a:p>
          <a:p>
            <a:pPr lvl="1"/>
            <a:r>
              <a:rPr lang="en-US" dirty="0" smtClean="0"/>
              <a:t>Newbie		solve at least 1 problems in the contest</a:t>
            </a:r>
          </a:p>
          <a:p>
            <a:pPr lvl="1"/>
            <a:r>
              <a:rPr lang="en-US" dirty="0" smtClean="0"/>
              <a:t>Junior		Reach the national round</a:t>
            </a:r>
          </a:p>
          <a:p>
            <a:pPr lvl="1"/>
            <a:r>
              <a:rPr lang="en-US" dirty="0" smtClean="0"/>
              <a:t>Veteran		Win Regional, World Final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17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Resource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07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Books :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[Data </a:t>
            </a:r>
            <a:r>
              <a:rPr lang="en-US" sz="3200" dirty="0">
                <a:solidFill>
                  <a:srgbClr val="00B0F0"/>
                </a:solidFill>
              </a:rPr>
              <a:t>Structure / Algorithm </a:t>
            </a:r>
            <a:r>
              <a:rPr lang="en-US" sz="3200" dirty="0" smtClean="0">
                <a:solidFill>
                  <a:srgbClr val="00B0F0"/>
                </a:solidFill>
              </a:rPr>
              <a:t>Book]</a:t>
            </a:r>
            <a:endParaRPr lang="th-TH" sz="3200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92D050"/>
                </a:solidFill>
                <a:latin typeface="+mj-lt"/>
              </a:rPr>
              <a:t>Data Structures and Algorithm Analysis in Java</a:t>
            </a:r>
            <a:r>
              <a:rPr lang="en-US" dirty="0">
                <a:latin typeface="+mj-lt"/>
              </a:rPr>
              <a:t>, Mark A Weiss, Addison Wesley, 2007</a:t>
            </a:r>
          </a:p>
          <a:p>
            <a:r>
              <a:rPr lang="en-US" dirty="0">
                <a:solidFill>
                  <a:srgbClr val="92D050"/>
                </a:solidFill>
                <a:latin typeface="+mj-lt"/>
              </a:rPr>
              <a:t>Algorithm Design</a:t>
            </a:r>
            <a:r>
              <a:rPr lang="en-US" dirty="0">
                <a:latin typeface="+mj-lt"/>
              </a:rPr>
              <a:t>, Jon Kleinberg, </a:t>
            </a:r>
            <a:r>
              <a:rPr lang="en-US" dirty="0" err="1">
                <a:latin typeface="+mj-lt"/>
              </a:rPr>
              <a:t>Éva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Tardos</a:t>
            </a:r>
            <a:r>
              <a:rPr lang="en-US" dirty="0">
                <a:latin typeface="+mj-lt"/>
              </a:rPr>
              <a:t>, Addison Wesley</a:t>
            </a:r>
            <a:r>
              <a:rPr lang="en-US" dirty="0" smtClean="0">
                <a:latin typeface="+mj-lt"/>
              </a:rPr>
              <a:t>, 2005</a:t>
            </a:r>
          </a:p>
          <a:p>
            <a:r>
              <a:rPr lang="en-US" dirty="0" smtClean="0">
                <a:solidFill>
                  <a:srgbClr val="92D050"/>
                </a:solidFill>
                <a:latin typeface="+mj-lt"/>
              </a:rPr>
              <a:t>Algorithms</a:t>
            </a:r>
            <a:r>
              <a:rPr lang="en-US" dirty="0">
                <a:latin typeface="+mj-lt"/>
              </a:rPr>
              <a:t>, S. </a:t>
            </a:r>
            <a:r>
              <a:rPr lang="en-US" dirty="0" err="1">
                <a:latin typeface="+mj-lt"/>
              </a:rPr>
              <a:t>Dasgupta</a:t>
            </a:r>
            <a:r>
              <a:rPr lang="en-US" dirty="0">
                <a:latin typeface="+mj-lt"/>
              </a:rPr>
              <a:t>, C. Papadimitriou, and U.V. </a:t>
            </a:r>
            <a:r>
              <a:rPr lang="en-US" dirty="0" err="1">
                <a:latin typeface="+mj-lt"/>
              </a:rPr>
              <a:t>Vazirani</a:t>
            </a:r>
            <a:r>
              <a:rPr lang="en-US" dirty="0">
                <a:latin typeface="+mj-lt"/>
              </a:rPr>
              <a:t>, McGraw-Hill</a:t>
            </a:r>
            <a:r>
              <a:rPr lang="en-US" dirty="0" smtClean="0">
                <a:latin typeface="+mj-lt"/>
              </a:rPr>
              <a:t>, 2007 </a:t>
            </a:r>
            <a:endParaRPr lang="th-TH" dirty="0">
              <a:latin typeface="+mj-lt"/>
            </a:endParaRPr>
          </a:p>
          <a:p>
            <a:r>
              <a:rPr lang="en-US" dirty="0">
                <a:solidFill>
                  <a:srgbClr val="92D050"/>
                </a:solidFill>
                <a:latin typeface="+mj-lt"/>
              </a:rPr>
              <a:t>Introduction to Algorithms 3rd edition</a:t>
            </a:r>
            <a:r>
              <a:rPr lang="en-US" dirty="0">
                <a:latin typeface="+mj-lt"/>
              </a:rPr>
              <a:t>, T. </a:t>
            </a:r>
            <a:r>
              <a:rPr lang="en-US" dirty="0" err="1">
                <a:latin typeface="+mj-lt"/>
              </a:rPr>
              <a:t>Cormen</a:t>
            </a:r>
            <a:r>
              <a:rPr lang="en-US" dirty="0">
                <a:latin typeface="+mj-lt"/>
              </a:rPr>
              <a:t>, C. </a:t>
            </a:r>
            <a:r>
              <a:rPr lang="en-US" dirty="0" err="1">
                <a:latin typeface="+mj-lt"/>
              </a:rPr>
              <a:t>Leiserson</a:t>
            </a:r>
            <a:r>
              <a:rPr lang="en-US" dirty="0">
                <a:latin typeface="+mj-lt"/>
              </a:rPr>
              <a:t>, R. </a:t>
            </a:r>
            <a:r>
              <a:rPr lang="en-US" dirty="0" err="1">
                <a:latin typeface="+mj-lt"/>
              </a:rPr>
              <a:t>Rivest</a:t>
            </a:r>
            <a:r>
              <a:rPr lang="en-US" dirty="0">
                <a:latin typeface="+mj-lt"/>
              </a:rPr>
              <a:t>, C. Stein, MIT Press, 2009</a:t>
            </a:r>
          </a:p>
          <a:p>
            <a:r>
              <a:rPr lang="th-TH" dirty="0">
                <a:solidFill>
                  <a:srgbClr val="92D050"/>
                </a:solidFill>
                <a:latin typeface="+mj-lt"/>
              </a:rPr>
              <a:t>การวิเคราะห์และออกแบบอัลกอริทึม</a:t>
            </a:r>
            <a:r>
              <a:rPr lang="en-US" dirty="0">
                <a:latin typeface="+mj-lt"/>
              </a:rPr>
              <a:t>, </a:t>
            </a:r>
            <a:r>
              <a:rPr lang="th-TH" dirty="0">
                <a:latin typeface="+mj-lt"/>
              </a:rPr>
              <a:t>สมชาย ประสิทธิ์จูตระกูล</a:t>
            </a:r>
            <a:r>
              <a:rPr lang="en-US" dirty="0">
                <a:latin typeface="+mj-lt"/>
              </a:rPr>
              <a:t>, NECTEC, </a:t>
            </a:r>
            <a:r>
              <a:rPr lang="th-TH" dirty="0">
                <a:latin typeface="+mj-lt"/>
              </a:rPr>
              <a:t>2544.</a:t>
            </a:r>
            <a:endParaRPr lang="en-US" dirty="0">
              <a:latin typeface="+mj-lt"/>
            </a:endParaRP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61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Books :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Competitive Programming</a:t>
            </a:r>
            <a:endParaRPr lang="th-TH" sz="3200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Challenges</a:t>
            </a:r>
          </a:p>
          <a:p>
            <a:pPr lvl="1"/>
            <a:r>
              <a:rPr lang="en-US" dirty="0" smtClean="0"/>
              <a:t>Steven </a:t>
            </a:r>
            <a:r>
              <a:rPr lang="en-US" dirty="0" err="1" smtClean="0"/>
              <a:t>Skiena</a:t>
            </a:r>
            <a:endParaRPr lang="en-US" dirty="0"/>
          </a:p>
          <a:p>
            <a:pPr lvl="1"/>
            <a:r>
              <a:rPr lang="en-US" dirty="0" smtClean="0"/>
              <a:t>Miguel Revilla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359622"/>
            <a:ext cx="2686804" cy="3018159"/>
          </a:xfrm>
          <a:prstGeom prst="rect">
            <a:avLst/>
          </a:prstGeom>
        </p:spPr>
      </p:pic>
      <p:pic>
        <p:nvPicPr>
          <p:cNvPr id="1030" name="Picture 6" descr="http://ecx.images-amazon.com/images/I/41JRk31oy6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26" y="1825625"/>
            <a:ext cx="33337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Books :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Competitive Programming</a:t>
            </a:r>
            <a:endParaRPr lang="th-TH" sz="3200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Competitive </a:t>
            </a:r>
            <a:r>
              <a:rPr lang="en-US" dirty="0"/>
              <a:t>Programming 3: The New Lower Bound of Programming </a:t>
            </a:r>
            <a:r>
              <a:rPr lang="en-US" dirty="0" smtClean="0"/>
              <a:t>Contests</a:t>
            </a:r>
          </a:p>
          <a:p>
            <a:pPr lvl="1"/>
            <a:r>
              <a:rPr lang="en-US" dirty="0" smtClean="0"/>
              <a:t>Steven/Felix Halim</a:t>
            </a:r>
          </a:p>
          <a:p>
            <a:endParaRPr lang="th-TH" dirty="0"/>
          </a:p>
        </p:txBody>
      </p:sp>
      <p:pic>
        <p:nvPicPr>
          <p:cNvPr id="1026" name="Picture 2" descr="https://sites.google.com/site/stevenhalim/_/rsrc/1369240959843/home/cp3.png?height=200&amp;width=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99" y="2639117"/>
            <a:ext cx="2646158" cy="38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mp.nus.edu.sg/~stevenha/images/sh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7" y="3693813"/>
            <a:ext cx="2879317" cy="287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441</Words>
  <Application>Microsoft Office PowerPoint</Application>
  <PresentationFormat>On-screen Show (4:3)</PresentationFormat>
  <Paragraphs>120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ACM ICPC Pre-Contest</vt:lpstr>
      <vt:lpstr>Material Download</vt:lpstr>
      <vt:lpstr>Why?</vt:lpstr>
      <vt:lpstr>What is ACM ICPC?</vt:lpstr>
      <vt:lpstr>How?</vt:lpstr>
      <vt:lpstr>Resource</vt:lpstr>
      <vt:lpstr>Books : [Data Structure / Algorithm Book]</vt:lpstr>
      <vt:lpstr>Books : Competitive Programming</vt:lpstr>
      <vt:lpstr>Books : Competitive Programming</vt:lpstr>
      <vt:lpstr>Training : CP Training</vt:lpstr>
      <vt:lpstr>Training : ACM Problems</vt:lpstr>
      <vt:lpstr>Training : CP Training (Thai)</vt:lpstr>
      <vt:lpstr>Community</vt:lpstr>
      <vt:lpstr>Quora</vt:lpstr>
      <vt:lpstr>Training Plan</vt:lpstr>
      <vt:lpstr>Topics</vt:lpstr>
      <vt:lpstr>Data Structure</vt:lpstr>
      <vt:lpstr>Basic Algorithm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 ICPC Pre-Contest</dc:title>
  <dc:creator>Nattee Niparnan</dc:creator>
  <cp:lastModifiedBy>dae</cp:lastModifiedBy>
  <cp:revision>16</cp:revision>
  <dcterms:created xsi:type="dcterms:W3CDTF">2015-08-14T16:04:46Z</dcterms:created>
  <dcterms:modified xsi:type="dcterms:W3CDTF">2015-08-15T09:06:18Z</dcterms:modified>
</cp:coreProperties>
</file>