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0" r:id="rId4"/>
    <p:sldId id="272" r:id="rId5"/>
    <p:sldId id="273" r:id="rId6"/>
    <p:sldId id="275" r:id="rId7"/>
    <p:sldId id="276" r:id="rId8"/>
    <p:sldId id="289" r:id="rId9"/>
    <p:sldId id="277" r:id="rId10"/>
    <p:sldId id="274" r:id="rId11"/>
    <p:sldId id="278" r:id="rId12"/>
    <p:sldId id="265" r:id="rId13"/>
    <p:sldId id="266" r:id="rId14"/>
    <p:sldId id="268" r:id="rId15"/>
    <p:sldId id="269" r:id="rId16"/>
    <p:sldId id="280" r:id="rId17"/>
    <p:sldId id="286" r:id="rId18"/>
    <p:sldId id="287" r:id="rId19"/>
    <p:sldId id="271" r:id="rId20"/>
    <p:sldId id="285" r:id="rId21"/>
    <p:sldId id="267" r:id="rId22"/>
    <p:sldId id="279" r:id="rId23"/>
    <p:sldId id="282" r:id="rId24"/>
    <p:sldId id="283" r:id="rId25"/>
    <p:sldId id="284" r:id="rId26"/>
    <p:sldId id="307" r:id="rId27"/>
    <p:sldId id="290" r:id="rId28"/>
    <p:sldId id="304" r:id="rId29"/>
    <p:sldId id="258" r:id="rId30"/>
    <p:sldId id="291" r:id="rId31"/>
    <p:sldId id="257" r:id="rId32"/>
    <p:sldId id="259" r:id="rId33"/>
    <p:sldId id="260" r:id="rId34"/>
    <p:sldId id="292" r:id="rId35"/>
    <p:sldId id="293" r:id="rId36"/>
    <p:sldId id="294" r:id="rId37"/>
    <p:sldId id="295" r:id="rId38"/>
    <p:sldId id="261" r:id="rId39"/>
    <p:sldId id="262" r:id="rId40"/>
    <p:sldId id="296" r:id="rId41"/>
    <p:sldId id="297" r:id="rId42"/>
    <p:sldId id="298" r:id="rId43"/>
    <p:sldId id="299" r:id="rId44"/>
    <p:sldId id="300" r:id="rId45"/>
    <p:sldId id="301" r:id="rId46"/>
    <p:sldId id="303" r:id="rId47"/>
    <p:sldId id="305" r:id="rId48"/>
    <p:sldId id="308" r:id="rId49"/>
    <p:sldId id="309" r:id="rId50"/>
    <p:sldId id="306" r:id="rId5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9F7D61-C8C4-4CA5-A1E3-C0C3547AAA29}" type="datetimeFigureOut">
              <a:rPr lang="th-TH" smtClean="0"/>
              <a:pPr/>
              <a:t>10/11/53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7B178E-2E91-4B6E-9E98-6E8642F906AA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th-TH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Nattee Niparnan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and NP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vs Easy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problem is hard?</a:t>
            </a:r>
          </a:p>
          <a:p>
            <a:r>
              <a:rPr lang="en-US" dirty="0" smtClean="0"/>
              <a:t>Which problem is easy?</a:t>
            </a:r>
          </a:p>
          <a:p>
            <a:r>
              <a:rPr lang="en-US" dirty="0" smtClean="0"/>
              <a:t>Given problem A and B, which one is easier?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revolves around the concept of “reducability”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reduction: solve problem A by transform it into B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Finding k</a:t>
            </a:r>
            <a:r>
              <a:rPr lang="en-US" baseline="30000" dirty="0" smtClean="0"/>
              <a:t>th </a:t>
            </a:r>
            <a:r>
              <a:rPr lang="en-US" dirty="0" smtClean="0"/>
              <a:t>smallest element can be solved by simply sort the input</a:t>
            </a:r>
          </a:p>
          <a:p>
            <a:pPr lvl="2"/>
            <a:r>
              <a:rPr lang="en-US" dirty="0" smtClean="0"/>
              <a:t>Hence, k</a:t>
            </a:r>
            <a:r>
              <a:rPr lang="en-US" baseline="30000" dirty="0" smtClean="0"/>
              <a:t>th</a:t>
            </a:r>
            <a:r>
              <a:rPr lang="en-US" dirty="0" smtClean="0"/>
              <a:t> smallest element transformed into “sorting” problem</a:t>
            </a:r>
          </a:p>
          <a:p>
            <a:pPr lvl="1"/>
            <a:r>
              <a:rPr lang="en-US" dirty="0" smtClean="0"/>
              <a:t>Maximal Bipartite Matching can be solved by network flow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Polynomially Reducable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dirty="0" smtClean="0"/>
              <a:t> be an instance of problem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endParaRPr lang="en-US" dirty="0" smtClean="0"/>
          </a:p>
          <a:p>
            <a:r>
              <a:rPr lang="en-US" dirty="0" smtClean="0"/>
              <a:t>Let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f(X) </a:t>
            </a:r>
            <a:r>
              <a:rPr lang="en-US" dirty="0" smtClean="0"/>
              <a:t>be a function that transform the instance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dirty="0" smtClean="0"/>
              <a:t> of problem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dirty="0" smtClean="0"/>
              <a:t> into an instance of problem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f(X)</a:t>
            </a:r>
            <a:r>
              <a:rPr lang="en-US" dirty="0" smtClean="0"/>
              <a:t> uses polynomial time to the size of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dirty="0" smtClean="0"/>
              <a:t>, we say that </a:t>
            </a:r>
          </a:p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691680" y="4293096"/>
            <a:ext cx="528641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A is </a:t>
            </a:r>
            <a:r>
              <a:rPr lang="en-US" dirty="0" err="1" smtClean="0"/>
              <a:t>polynomially</a:t>
            </a:r>
            <a:r>
              <a:rPr lang="en-US" dirty="0" smtClean="0"/>
              <a:t> reducible to 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“hardness” of problem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instance of problem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endParaRPr lang="en-US" dirty="0" smtClean="0"/>
          </a:p>
          <a:p>
            <a:r>
              <a:rPr lang="en-US" dirty="0" smtClean="0"/>
              <a:t>If that instance of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dirty="0" smtClean="0"/>
              <a:t> can be transformed into an instance of problem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endParaRPr lang="en-US" dirty="0" smtClean="0"/>
          </a:p>
          <a:p>
            <a:r>
              <a:rPr lang="en-US" dirty="0" smtClean="0"/>
              <a:t>Which one is harder?</a:t>
            </a:r>
          </a:p>
          <a:p>
            <a:pPr lvl="1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dirty="0" smtClean="0"/>
              <a:t> or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</a:t>
            </a:r>
            <a:r>
              <a:rPr lang="en-US" dirty="0" smtClean="0"/>
              <a:t>?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and NP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Class of problems</a:t>
            </a:r>
          </a:p>
          <a:p>
            <a:r>
              <a:rPr lang="en-US" dirty="0" smtClean="0"/>
              <a:t>P </a:t>
            </a:r>
          </a:p>
          <a:p>
            <a:pPr lvl="1"/>
            <a:r>
              <a:rPr lang="en-US" dirty="0" smtClean="0"/>
              <a:t>set of problems that we have polynomial time algorithm or better</a:t>
            </a:r>
          </a:p>
          <a:p>
            <a:r>
              <a:rPr lang="en-US" dirty="0" smtClean="0"/>
              <a:t>NP</a:t>
            </a:r>
          </a:p>
          <a:p>
            <a:pPr lvl="1"/>
            <a:r>
              <a:rPr lang="en-US" dirty="0" smtClean="0"/>
              <a:t>Informal: </a:t>
            </a:r>
            <a:r>
              <a:rPr lang="en-US" b="1" dirty="0" smtClean="0"/>
              <a:t>“exponent time”;</a:t>
            </a:r>
            <a:r>
              <a:rPr lang="en-US" dirty="0" smtClean="0"/>
              <a:t> set of problems that we have exponential time algorithm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or better</a:t>
            </a:r>
            <a:endParaRPr lang="en-US" dirty="0" smtClean="0"/>
          </a:p>
          <a:p>
            <a:pPr lvl="1"/>
            <a:r>
              <a:rPr lang="en-US" dirty="0" smtClean="0"/>
              <a:t>More formal: </a:t>
            </a:r>
            <a:r>
              <a:rPr lang="en-US" b="1" dirty="0" smtClean="0"/>
              <a:t>“</a:t>
            </a:r>
            <a:r>
              <a:rPr lang="en-US" b="1" dirty="0" err="1" smtClean="0"/>
              <a:t>polynomially</a:t>
            </a:r>
            <a:r>
              <a:rPr lang="en-US" b="1" dirty="0" smtClean="0"/>
              <a:t> verifiable”;</a:t>
            </a:r>
            <a:r>
              <a:rPr lang="en-US" dirty="0" smtClean="0"/>
              <a:t> set of problems that we can verify whether its answer is correct in polynomial time (given right evidence)</a:t>
            </a:r>
          </a:p>
          <a:p>
            <a:pPr lvl="1"/>
            <a:r>
              <a:rPr lang="en-US" dirty="0" smtClean="0"/>
              <a:t>Actual: </a:t>
            </a:r>
            <a:r>
              <a:rPr lang="en-US" b="1" dirty="0" smtClean="0"/>
              <a:t>“non-deterministically provable”;</a:t>
            </a:r>
            <a:r>
              <a:rPr lang="en-US" dirty="0" smtClean="0"/>
              <a:t> set of problems that can be solved by non-deterministic </a:t>
            </a:r>
            <a:r>
              <a:rPr lang="en-US" dirty="0" err="1" smtClean="0"/>
              <a:t>turing</a:t>
            </a:r>
            <a:r>
              <a:rPr lang="en-US" dirty="0" smtClean="0"/>
              <a:t> machine</a:t>
            </a:r>
          </a:p>
          <a:p>
            <a:pPr lvl="1"/>
            <a:r>
              <a:rPr lang="en-US" dirty="0" smtClean="0"/>
              <a:t>i.e., every problem we have seen so far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829180" cy="4389120"/>
          </a:xfrm>
        </p:spPr>
        <p:txBody>
          <a:bodyPr/>
          <a:lstStyle/>
          <a:p>
            <a:r>
              <a:rPr lang="en-US" dirty="0" smtClean="0"/>
              <a:t>P</a:t>
            </a:r>
          </a:p>
          <a:p>
            <a:pPr lvl="1"/>
            <a:r>
              <a:rPr lang="en-US" dirty="0" smtClean="0"/>
              <a:t>MSS, Sorting, Shortest Path, MST</a:t>
            </a:r>
          </a:p>
          <a:p>
            <a:r>
              <a:rPr lang="en-US" dirty="0" smtClean="0"/>
              <a:t>NP</a:t>
            </a:r>
          </a:p>
          <a:p>
            <a:pPr lvl="1"/>
            <a:r>
              <a:rPr lang="en-US" dirty="0" smtClean="0"/>
              <a:t>MSS, Sorting, Shortest Path, MST is also NP</a:t>
            </a:r>
          </a:p>
          <a:p>
            <a:pPr lvl="1"/>
            <a:r>
              <a:rPr lang="en-US" dirty="0" smtClean="0"/>
              <a:t>TSP, 01-knapsack, graph coloring, longest path</a:t>
            </a:r>
          </a:p>
          <a:p>
            <a:pPr lvl="1"/>
            <a:r>
              <a:rPr lang="en-US" dirty="0" smtClean="0"/>
              <a:t>And much more</a:t>
            </a: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5643570" y="2285992"/>
            <a:ext cx="2786082" cy="22860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NP</a:t>
            </a:r>
            <a:endParaRPr lang="th-TH" dirty="0"/>
          </a:p>
        </p:txBody>
      </p:sp>
      <p:sp>
        <p:nvSpPr>
          <p:cNvPr id="5" name="Rounded Rectangle 4"/>
          <p:cNvSpPr/>
          <p:nvPr/>
        </p:nvSpPr>
        <p:spPr>
          <a:xfrm>
            <a:off x="6500826" y="3214686"/>
            <a:ext cx="1500198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Shortest Path</a:t>
            </a:r>
          </a:p>
          <a:p>
            <a:pPr lvl="1"/>
            <a:r>
              <a:rPr lang="en-US" dirty="0" smtClean="0"/>
              <a:t>Given a weighted graph G and two vertices </a:t>
            </a:r>
            <a:r>
              <a:rPr lang="en-US" dirty="0" err="1" smtClean="0"/>
              <a:t>u,v</a:t>
            </a:r>
            <a:r>
              <a:rPr lang="en-US" dirty="0" smtClean="0"/>
              <a:t>, find shortest path from u to v</a:t>
            </a:r>
          </a:p>
          <a:p>
            <a:pPr lvl="1"/>
            <a:r>
              <a:rPr lang="en-US" dirty="0" smtClean="0"/>
              <a:t>Input: a graph G and two vertices u and v</a:t>
            </a:r>
          </a:p>
          <a:p>
            <a:pPr lvl="1"/>
            <a:r>
              <a:rPr lang="en-US" dirty="0" smtClean="0"/>
              <a:t>Output: a path </a:t>
            </a:r>
          </a:p>
          <a:p>
            <a:r>
              <a:rPr lang="en-US" dirty="0" smtClean="0"/>
              <a:t>Is in P, </a:t>
            </a:r>
          </a:p>
          <a:p>
            <a:pPr lvl="1"/>
            <a:r>
              <a:rPr lang="en-US" dirty="0" err="1" smtClean="0"/>
              <a:t>Dijkstra’s</a:t>
            </a:r>
            <a:r>
              <a:rPr lang="en-US" dirty="0" smtClean="0"/>
              <a:t> algorithm runs in P </a:t>
            </a:r>
          </a:p>
          <a:p>
            <a:r>
              <a:rPr lang="en-US" dirty="0" smtClean="0"/>
              <a:t>Is in NP</a:t>
            </a:r>
          </a:p>
          <a:p>
            <a:pPr lvl="1"/>
            <a:r>
              <a:rPr lang="en-US" dirty="0" smtClean="0"/>
              <a:t>given a graph and a path, we can verify that the part is the shortest path</a:t>
            </a:r>
          </a:p>
          <a:p>
            <a:pPr lvl="1"/>
            <a:r>
              <a:rPr lang="en-US" dirty="0" smtClean="0"/>
              <a:t>By running </a:t>
            </a:r>
            <a:r>
              <a:rPr lang="en-US" dirty="0" err="1" smtClean="0"/>
              <a:t>Dijkstra</a:t>
            </a:r>
            <a:r>
              <a:rPr lang="en-US" dirty="0" smtClean="0"/>
              <a:t> ourselves and compare the length with the given path</a:t>
            </a: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isomorphism</a:t>
            </a:r>
          </a:p>
          <a:p>
            <a:pPr lvl="1"/>
            <a:r>
              <a:rPr lang="en-US" dirty="0" smtClean="0"/>
              <a:t>Given two graphs, decides whether they are isomorphic</a:t>
            </a:r>
          </a:p>
          <a:p>
            <a:pPr lvl="1"/>
            <a:r>
              <a:rPr lang="en-US" dirty="0" smtClean="0"/>
              <a:t>Input: two graphs</a:t>
            </a:r>
          </a:p>
          <a:p>
            <a:pPr lvl="1"/>
            <a:r>
              <a:rPr lang="en-US" dirty="0" smtClean="0"/>
              <a:t>Output: YES or NO</a:t>
            </a:r>
          </a:p>
          <a:p>
            <a:r>
              <a:rPr lang="en-US" dirty="0" smtClean="0"/>
              <a:t>Is in NP</a:t>
            </a:r>
          </a:p>
          <a:p>
            <a:pPr lvl="1"/>
            <a:r>
              <a:rPr lang="en-US" dirty="0" smtClean="0"/>
              <a:t>Can be verify if a mapping is given</a:t>
            </a: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</a:t>
            </a:r>
            <a:r>
              <a:rPr lang="en-US" dirty="0" err="1" smtClean="0"/>
              <a:t>vs</a:t>
            </a:r>
            <a:r>
              <a:rPr lang="en-US" dirty="0" smtClean="0"/>
              <a:t> Easy again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contains solely easy problems</a:t>
            </a:r>
          </a:p>
          <a:p>
            <a:r>
              <a:rPr lang="en-US" dirty="0" smtClean="0"/>
              <a:t>NP has easy problems + something else</a:t>
            </a:r>
          </a:p>
          <a:p>
            <a:pPr lvl="1"/>
            <a:r>
              <a:rPr lang="en-US" dirty="0" smtClean="0"/>
              <a:t>Believe to be hard problems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&amp; Hard Problem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“difficulty” of problem?</a:t>
            </a:r>
          </a:p>
          <a:p>
            <a:pPr lvl="1"/>
            <a:r>
              <a:rPr lang="en-US" dirty="0" smtClean="0"/>
              <a:t>Difficult</a:t>
            </a:r>
            <a:r>
              <a:rPr lang="en-US" b="1" dirty="0" smtClean="0"/>
              <a:t> </a:t>
            </a:r>
            <a:r>
              <a:rPr lang="en-US" dirty="0" smtClean="0"/>
              <a:t>for </a:t>
            </a:r>
            <a:r>
              <a:rPr lang="en-US" b="1" dirty="0" smtClean="0"/>
              <a:t>computer scientist</a:t>
            </a:r>
            <a:r>
              <a:rPr lang="en-US" dirty="0" smtClean="0"/>
              <a:t> to derive algorithm for  the problem?</a:t>
            </a:r>
          </a:p>
          <a:p>
            <a:pPr lvl="1"/>
            <a:r>
              <a:rPr lang="en-US" dirty="0" smtClean="0"/>
              <a:t>Difficult for </a:t>
            </a:r>
            <a:r>
              <a:rPr lang="en-US" b="1" dirty="0" smtClean="0"/>
              <a:t>computer</a:t>
            </a:r>
            <a:r>
              <a:rPr lang="en-US" dirty="0" smtClean="0"/>
              <a:t> to solve (run the derived algorithm) the problem?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= NP?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No, something in NP is easy</a:t>
            </a:r>
          </a:p>
          <a:p>
            <a:r>
              <a:rPr lang="en-US" dirty="0" smtClean="0"/>
              <a:t>No, something hard is not in NP</a:t>
            </a:r>
          </a:p>
          <a:p>
            <a:endParaRPr lang="en-US" dirty="0" smtClean="0"/>
          </a:p>
          <a:p>
            <a:r>
              <a:rPr lang="en-US" dirty="0" smtClean="0"/>
              <a:t>Try graph non-isomorphism</a:t>
            </a:r>
          </a:p>
          <a:p>
            <a:endParaRPr lang="en-US" dirty="0" smtClean="0"/>
          </a:p>
          <a:p>
            <a:r>
              <a:rPr lang="en-US" dirty="0" smtClean="0"/>
              <a:t>The verifiable definition for NP is when the answer is “YES”</a:t>
            </a: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Problem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consider only decision problem</a:t>
            </a:r>
          </a:p>
          <a:p>
            <a:pPr lvl="1"/>
            <a:r>
              <a:rPr lang="en-US" dirty="0" smtClean="0"/>
              <a:t>For simplicity</a:t>
            </a:r>
          </a:p>
          <a:p>
            <a:endParaRPr lang="en-US" dirty="0" smtClean="0"/>
          </a:p>
          <a:p>
            <a:r>
              <a:rPr lang="en-US" dirty="0" smtClean="0"/>
              <a:t>Decision problem</a:t>
            </a:r>
          </a:p>
          <a:p>
            <a:pPr lvl="1"/>
            <a:r>
              <a:rPr lang="en-US" dirty="0" smtClean="0"/>
              <a:t>Limiting output to only “YES” and “NO”</a:t>
            </a:r>
          </a:p>
          <a:p>
            <a:r>
              <a:rPr lang="en-US" dirty="0" smtClean="0"/>
              <a:t>Ex,</a:t>
            </a:r>
          </a:p>
          <a:p>
            <a:pPr lvl="1"/>
            <a:r>
              <a:rPr lang="en-US" dirty="0" smtClean="0"/>
              <a:t>Given a graph G, does it has Euler circuit?</a:t>
            </a:r>
          </a:p>
          <a:p>
            <a:pPr lvl="1"/>
            <a:r>
              <a:rPr lang="en-US" dirty="0" smtClean="0"/>
              <a:t>Given a list of integers, is their GCD 1?</a:t>
            </a:r>
          </a:p>
          <a:p>
            <a:pPr lvl="1"/>
            <a:r>
              <a:rPr lang="en-US" dirty="0" smtClean="0"/>
              <a:t>Given a list of 3D boxes, do they intersect?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and Optimization Problem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Problem</a:t>
            </a:r>
          </a:p>
          <a:p>
            <a:pPr lvl="1"/>
            <a:r>
              <a:rPr lang="en-US" dirty="0" smtClean="0"/>
              <a:t>Output is a function</a:t>
            </a:r>
          </a:p>
          <a:p>
            <a:r>
              <a:rPr lang="en-US" dirty="0" smtClean="0"/>
              <a:t>Optimization Problem</a:t>
            </a:r>
          </a:p>
          <a:p>
            <a:pPr lvl="1"/>
            <a:r>
              <a:rPr lang="en-US" dirty="0" smtClean="0"/>
              <a:t>Is a function problem</a:t>
            </a:r>
          </a:p>
          <a:p>
            <a:pPr lvl="1"/>
            <a:r>
              <a:rPr lang="en-US" dirty="0" smtClean="0"/>
              <a:t>Output is the best instance of the given function</a:t>
            </a:r>
            <a:endParaRPr lang="th-TH" dirty="0" smtClean="0"/>
          </a:p>
          <a:p>
            <a:pPr lvl="1"/>
            <a:r>
              <a:rPr lang="en-US" dirty="0" smtClean="0"/>
              <a:t>Ex:</a:t>
            </a:r>
          </a:p>
          <a:p>
            <a:pPr lvl="2"/>
            <a:r>
              <a:rPr lang="en-US" dirty="0" smtClean="0"/>
              <a:t>MSS, Shortest Path, 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Equivalence to Decision Problem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function problems can be reduced to decision problem</a:t>
            </a:r>
          </a:p>
          <a:p>
            <a:pPr lvl="1"/>
            <a:r>
              <a:rPr lang="en-US" dirty="0" smtClean="0"/>
              <a:t>For polynomial output</a:t>
            </a:r>
          </a:p>
          <a:p>
            <a:pPr lvl="1"/>
            <a:r>
              <a:rPr lang="en-US" dirty="0" smtClean="0"/>
              <a:t>Using polynomial time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TSP</a:t>
            </a:r>
          </a:p>
          <a:p>
            <a:pPr lvl="1"/>
            <a:r>
              <a:rPr lang="en-US" dirty="0" smtClean="0"/>
              <a:t>Function: Ask for the minimal path</a:t>
            </a:r>
          </a:p>
          <a:p>
            <a:pPr lvl="1"/>
            <a:r>
              <a:rPr lang="en-US" dirty="0" smtClean="0"/>
              <a:t>Decision: Ask whether there exist a Hamilton path with sum weight less than or equal to X</a:t>
            </a:r>
          </a:p>
          <a:p>
            <a:pPr lvl="2"/>
            <a:r>
              <a:rPr lang="en-US" dirty="0" smtClean="0"/>
              <a:t>Do binary search on the value of X</a:t>
            </a:r>
          </a:p>
          <a:p>
            <a:pPr lvl="2"/>
            <a:r>
              <a:rPr lang="en-US" dirty="0" smtClean="0"/>
              <a:t>Eventually, we know the minimal X and hence the minimal path</a:t>
            </a:r>
          </a:p>
          <a:p>
            <a:pPr lvl="1"/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2636912"/>
            <a:ext cx="3528392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Decision problem is everything!</a:t>
            </a: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Finally, the NP-Hard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definition</a:t>
            </a:r>
          </a:p>
          <a:p>
            <a:r>
              <a:rPr lang="en-US" dirty="0" smtClean="0"/>
              <a:t>NP-Hard</a:t>
            </a:r>
          </a:p>
          <a:p>
            <a:pPr lvl="1"/>
            <a:r>
              <a:rPr lang="en-US" dirty="0" smtClean="0"/>
              <a:t>A problem such that </a:t>
            </a:r>
            <a:r>
              <a:rPr lang="en-US" b="1" dirty="0" smtClean="0"/>
              <a:t>all problems in NP is </a:t>
            </a:r>
            <a:r>
              <a:rPr lang="en-US" b="1" dirty="0" err="1" smtClean="0"/>
              <a:t>polynomially</a:t>
            </a:r>
            <a:r>
              <a:rPr lang="en-US" b="1" dirty="0" smtClean="0"/>
              <a:t> reducible to</a:t>
            </a:r>
          </a:p>
          <a:p>
            <a:r>
              <a:rPr lang="en-US" dirty="0" smtClean="0"/>
              <a:t>NP-Complete</a:t>
            </a:r>
          </a:p>
          <a:p>
            <a:pPr lvl="1"/>
            <a:r>
              <a:rPr lang="en-US" dirty="0" smtClean="0"/>
              <a:t>An NP-Hard that is in NP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691680" y="2204864"/>
            <a:ext cx="5530770" cy="3446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Decidable</a:t>
            </a: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Rounded Rectangle 3"/>
          <p:cNvSpPr/>
          <p:nvPr/>
        </p:nvSpPr>
        <p:spPr>
          <a:xfrm>
            <a:off x="4283968" y="3212976"/>
            <a:ext cx="2786082" cy="22860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NP</a:t>
            </a:r>
            <a:endParaRPr lang="th-TH" dirty="0"/>
          </a:p>
        </p:txBody>
      </p:sp>
      <p:sp>
        <p:nvSpPr>
          <p:cNvPr id="5" name="Rounded Rectangle 4"/>
          <p:cNvSpPr/>
          <p:nvPr/>
        </p:nvSpPr>
        <p:spPr>
          <a:xfrm>
            <a:off x="5436096" y="4293096"/>
            <a:ext cx="1500198" cy="10001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th-TH" dirty="0"/>
          </a:p>
        </p:txBody>
      </p:sp>
      <p:sp>
        <p:nvSpPr>
          <p:cNvPr id="8" name="Rounded Rectangle 7"/>
          <p:cNvSpPr/>
          <p:nvPr/>
        </p:nvSpPr>
        <p:spPr>
          <a:xfrm>
            <a:off x="2843808" y="3717032"/>
            <a:ext cx="2520280" cy="15841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t" anchorCtr="0"/>
          <a:lstStyle/>
          <a:p>
            <a:pPr algn="ctr"/>
            <a:r>
              <a:rPr lang="en-US" dirty="0" smtClean="0"/>
              <a:t>NP-Hard</a:t>
            </a:r>
            <a:endParaRPr lang="th-TH" dirty="0"/>
          </a:p>
        </p:txBody>
      </p:sp>
      <p:sp>
        <p:nvSpPr>
          <p:cNvPr id="9" name="Rounded Rectangle 8"/>
          <p:cNvSpPr/>
          <p:nvPr/>
        </p:nvSpPr>
        <p:spPr>
          <a:xfrm>
            <a:off x="4283968" y="3789040"/>
            <a:ext cx="1008112" cy="14401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dirty="0" smtClean="0"/>
              <a:t>NPC</a:t>
            </a:r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Example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expression in CNF</a:t>
            </a:r>
            <a:endParaRPr lang="th-TH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143116"/>
            <a:ext cx="540547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214686"/>
            <a:ext cx="540547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357158" y="3214686"/>
            <a:ext cx="1357322" cy="50006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4286248" y="3214686"/>
            <a:ext cx="1357322" cy="50006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Rectangle 16"/>
          <p:cNvSpPr/>
          <p:nvPr/>
        </p:nvSpPr>
        <p:spPr>
          <a:xfrm>
            <a:off x="1785918" y="3214686"/>
            <a:ext cx="785818" cy="50006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ectangle 17"/>
          <p:cNvSpPr/>
          <p:nvPr/>
        </p:nvSpPr>
        <p:spPr>
          <a:xfrm>
            <a:off x="2643174" y="3214686"/>
            <a:ext cx="785818" cy="50006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ectangle 18"/>
          <p:cNvSpPr/>
          <p:nvPr/>
        </p:nvSpPr>
        <p:spPr>
          <a:xfrm>
            <a:off x="3500430" y="3214686"/>
            <a:ext cx="714380" cy="50006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357158" y="2643182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clause</a:t>
            </a:r>
            <a:endParaRPr lang="th-TH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857760"/>
            <a:ext cx="540547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/>
          <p:nvPr/>
        </p:nvSpPr>
        <p:spPr>
          <a:xfrm>
            <a:off x="500034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Rectangle 23"/>
          <p:cNvSpPr/>
          <p:nvPr/>
        </p:nvSpPr>
        <p:spPr>
          <a:xfrm>
            <a:off x="928662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Rectangle 24"/>
          <p:cNvSpPr/>
          <p:nvPr/>
        </p:nvSpPr>
        <p:spPr>
          <a:xfrm>
            <a:off x="1357290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Rectangle 25"/>
          <p:cNvSpPr/>
          <p:nvPr/>
        </p:nvSpPr>
        <p:spPr>
          <a:xfrm>
            <a:off x="1785918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Rectangle 26"/>
          <p:cNvSpPr/>
          <p:nvPr/>
        </p:nvSpPr>
        <p:spPr>
          <a:xfrm>
            <a:off x="2214546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ectangle 27"/>
          <p:cNvSpPr/>
          <p:nvPr/>
        </p:nvSpPr>
        <p:spPr>
          <a:xfrm>
            <a:off x="2571736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Rectangle 28"/>
          <p:cNvSpPr/>
          <p:nvPr/>
        </p:nvSpPr>
        <p:spPr>
          <a:xfrm>
            <a:off x="3071802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Rectangle 29"/>
          <p:cNvSpPr/>
          <p:nvPr/>
        </p:nvSpPr>
        <p:spPr>
          <a:xfrm>
            <a:off x="3428992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Rectangle 30"/>
          <p:cNvSpPr/>
          <p:nvPr/>
        </p:nvSpPr>
        <p:spPr>
          <a:xfrm>
            <a:off x="3857620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Rectangle 31"/>
          <p:cNvSpPr/>
          <p:nvPr/>
        </p:nvSpPr>
        <p:spPr>
          <a:xfrm>
            <a:off x="4286248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Rectangle 32"/>
          <p:cNvSpPr/>
          <p:nvPr/>
        </p:nvSpPr>
        <p:spPr>
          <a:xfrm>
            <a:off x="4714876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Rectangle 33"/>
          <p:cNvSpPr/>
          <p:nvPr/>
        </p:nvSpPr>
        <p:spPr>
          <a:xfrm>
            <a:off x="5143504" y="4857760"/>
            <a:ext cx="214314" cy="500066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TextBox 34"/>
          <p:cNvSpPr txBox="1"/>
          <p:nvPr/>
        </p:nvSpPr>
        <p:spPr>
          <a:xfrm>
            <a:off x="428596" y="414338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literal</a:t>
            </a:r>
            <a:endParaRPr lang="th-TH" dirty="0"/>
          </a:p>
        </p:txBody>
      </p:sp>
      <p:sp>
        <p:nvSpPr>
          <p:cNvPr id="36" name="TextBox 35"/>
          <p:cNvSpPr txBox="1"/>
          <p:nvPr/>
        </p:nvSpPr>
        <p:spPr>
          <a:xfrm>
            <a:off x="428596" y="5500702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Variable : x     y     z</a:t>
            </a:r>
            <a:endParaRPr lang="th-TH" dirty="0"/>
          </a:p>
        </p:txBody>
      </p:sp>
      <p:sp>
        <p:nvSpPr>
          <p:cNvPr id="37" name="TextBox 36"/>
          <p:cNvSpPr txBox="1"/>
          <p:nvPr/>
        </p:nvSpPr>
        <p:spPr>
          <a:xfrm>
            <a:off x="500034" y="6072206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compliment:   x ,  not x     </a:t>
            </a:r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Problem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786322"/>
            <a:ext cx="8243335" cy="87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85786" y="1785926"/>
            <a:ext cx="507209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decision problem</a:t>
            </a:r>
          </a:p>
          <a:p>
            <a:endParaRPr lang="en-US" dirty="0" smtClean="0"/>
          </a:p>
          <a:p>
            <a:r>
              <a:rPr lang="en-US" dirty="0" smtClean="0"/>
              <a:t>Given a Boolean expression in  CNF (and of or-clause), can it be evaluated as true by assigning some value to the variable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Intuition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problem = Anything we can solve within O( T(x) ) where T(x) is </a:t>
            </a:r>
            <a:r>
              <a:rPr lang="en-US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polynomial</a:t>
            </a:r>
            <a:endParaRPr lang="en-US" i="1" dirty="0" smtClean="0"/>
          </a:p>
          <a:p>
            <a:r>
              <a:rPr lang="en-US" b="1" dirty="0" smtClean="0"/>
              <a:t>Hard problem = Anything else… (maybe)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questions</a:t>
            </a:r>
          </a:p>
          <a:p>
            <a:pPr lvl="1"/>
            <a:r>
              <a:rPr lang="en-US" dirty="0" smtClean="0"/>
              <a:t>Is there something unsolvable?</a:t>
            </a:r>
          </a:p>
          <a:p>
            <a:pPr lvl="1"/>
            <a:r>
              <a:rPr lang="en-US" dirty="0" smtClean="0"/>
              <a:t>How to know whether the problem is hard?</a:t>
            </a:r>
            <a:endParaRPr lang="th-TH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Cook’s Theorem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problem is NP complete</a:t>
            </a:r>
          </a:p>
          <a:p>
            <a:r>
              <a:rPr lang="en-US" dirty="0" smtClean="0"/>
              <a:t>It is in NP, because given assignment, we can check whether it is true in P time</a:t>
            </a:r>
          </a:p>
          <a:p>
            <a:r>
              <a:rPr lang="en-US" dirty="0" smtClean="0"/>
              <a:t>All problem in NP can be reduced to SAT</a:t>
            </a:r>
          </a:p>
          <a:p>
            <a:pPr lvl="1"/>
            <a:r>
              <a:rPr lang="en-US" dirty="0" smtClean="0"/>
              <a:t>Because, essentially, all Turing machines can be described by a Boolean expression</a:t>
            </a: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71612"/>
            <a:ext cx="6943938" cy="482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Hamiltonian Path </a:t>
            </a:r>
            <a:r>
              <a:rPr lang="en-US" dirty="0" smtClean="0">
                <a:sym typeface="Wingdings" pitchFamily="2" charset="2"/>
              </a:rPr>
              <a:t> Hamiltonian Cycle</a:t>
            </a:r>
            <a:endParaRPr lang="th-TH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900618" cy="4434840"/>
          </a:xfrm>
        </p:spPr>
        <p:txBody>
          <a:bodyPr/>
          <a:lstStyle/>
          <a:p>
            <a:r>
              <a:rPr lang="en-US" dirty="0" smtClean="0"/>
              <a:t>Hamiltonian Cycle Problem</a:t>
            </a:r>
          </a:p>
          <a:p>
            <a:pPr lvl="1"/>
            <a:r>
              <a:rPr lang="en-US" dirty="0" smtClean="0"/>
              <a:t>Given a graph G</a:t>
            </a:r>
          </a:p>
          <a:p>
            <a:pPr lvl="1"/>
            <a:r>
              <a:rPr lang="en-US" dirty="0" smtClean="0"/>
              <a:t>Is there exists a Hamiltonian cycle</a:t>
            </a:r>
          </a:p>
          <a:p>
            <a:r>
              <a:rPr lang="en-US" dirty="0" smtClean="0"/>
              <a:t>Hamiltonian Path Problem</a:t>
            </a:r>
          </a:p>
          <a:p>
            <a:pPr lvl="1"/>
            <a:r>
              <a:rPr lang="en-US" dirty="0" smtClean="0"/>
              <a:t>Given a graph G and two of its vertices s and t</a:t>
            </a:r>
          </a:p>
          <a:p>
            <a:pPr lvl="1"/>
            <a:r>
              <a:rPr lang="en-US" dirty="0" smtClean="0"/>
              <a:t>Is there exists a path starting at s and ends at t that contains all vertices of G?</a:t>
            </a:r>
          </a:p>
          <a:p>
            <a:pPr lvl="1"/>
            <a:endParaRPr lang="th-TH" dirty="0"/>
          </a:p>
        </p:txBody>
      </p:sp>
      <p:pic>
        <p:nvPicPr>
          <p:cNvPr id="12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72132" y="1785926"/>
            <a:ext cx="3248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71678"/>
            <a:ext cx="73533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572008"/>
            <a:ext cx="88106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G’ be the reduced instance of Hamiltonian </a:t>
            </a:r>
            <a:r>
              <a:rPr lang="en-US" b="1" dirty="0" smtClean="0"/>
              <a:t>cycle</a:t>
            </a:r>
          </a:p>
          <a:p>
            <a:r>
              <a:rPr lang="en-US" dirty="0" smtClean="0"/>
              <a:t>When G’ has solution</a:t>
            </a:r>
          </a:p>
          <a:p>
            <a:pPr lvl="1"/>
            <a:r>
              <a:rPr lang="en-US" dirty="0" smtClean="0"/>
              <a:t>Since x has only two neighbors, s and t</a:t>
            </a:r>
          </a:p>
          <a:p>
            <a:pPr lvl="1"/>
            <a:r>
              <a:rPr lang="en-US" dirty="0" smtClean="0"/>
              <a:t>Just “cut” the cycle at x</a:t>
            </a:r>
          </a:p>
          <a:p>
            <a:r>
              <a:rPr lang="en-US" dirty="0" smtClean="0"/>
              <a:t>When G’ does not has solution</a:t>
            </a:r>
          </a:p>
          <a:p>
            <a:pPr lvl="1"/>
            <a:r>
              <a:rPr lang="en-US" dirty="0" smtClean="0"/>
              <a:t>Show instead that when G has </a:t>
            </a:r>
            <a:r>
              <a:rPr lang="en-US" dirty="0" err="1" smtClean="0"/>
              <a:t>soltuion</a:t>
            </a:r>
            <a:r>
              <a:rPr lang="en-US" dirty="0" smtClean="0"/>
              <a:t>, G’ must has solution</a:t>
            </a:r>
          </a:p>
          <a:p>
            <a:r>
              <a:rPr lang="en-US" dirty="0" smtClean="0"/>
              <a:t>Does reduction use polynomial time?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</a:t>
            </a:r>
            <a:r>
              <a:rPr lang="en-US" dirty="0" smtClean="0">
                <a:sym typeface="Wingdings" pitchFamily="2" charset="2"/>
              </a:rPr>
              <a:t> 3SAT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3SAT = SAT that each clause does not has more than 3 literals (variables + constants)</a:t>
            </a:r>
          </a:p>
          <a:p>
            <a:r>
              <a:rPr lang="en-US" dirty="0" smtClean="0"/>
              <a:t>A stricter version of SAT</a:t>
            </a:r>
          </a:p>
          <a:p>
            <a:pPr lvl="1"/>
            <a:r>
              <a:rPr lang="en-US" dirty="0" smtClean="0"/>
              <a:t>Subset of SAT</a:t>
            </a:r>
          </a:p>
          <a:p>
            <a:r>
              <a:rPr lang="en-US" dirty="0" smtClean="0"/>
              <a:t>Seems to be easier than SAT?</a:t>
            </a:r>
            <a:endParaRPr lang="th-TH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Rewrite SAT as 3SAT</a:t>
            </a:r>
          </a:p>
          <a:p>
            <a:r>
              <a:rPr lang="en-US" dirty="0" smtClean="0"/>
              <a:t>Simply convert every clause having more than 3 lieteral to something else (that is 3SAT)</a:t>
            </a:r>
          </a:p>
          <a:p>
            <a:r>
              <a:rPr lang="en-US" dirty="0" smtClean="0"/>
              <a:t>Assume that there is a clause</a:t>
            </a:r>
          </a:p>
          <a:p>
            <a:pPr>
              <a:buNone/>
            </a:pPr>
            <a:r>
              <a:rPr lang="en-US" dirty="0" smtClean="0"/>
              <a:t>	where k &gt; 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Change it to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357826"/>
            <a:ext cx="7643866" cy="776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357562"/>
            <a:ext cx="2786082" cy="466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57356" y="621508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new variables y</a:t>
            </a:r>
            <a:r>
              <a:rPr lang="en-US" baseline="-25000" dirty="0" smtClean="0"/>
              <a:t>1</a:t>
            </a:r>
            <a:r>
              <a:rPr lang="en-US" dirty="0" smtClean="0"/>
              <a:t>,…y</a:t>
            </a:r>
            <a:r>
              <a:rPr lang="en-US" baseline="-25000" dirty="0" smtClean="0"/>
              <a:t>k-3</a:t>
            </a:r>
            <a:endParaRPr lang="th-TH" baseline="-25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I’</a:t>
            </a:r>
            <a:r>
              <a:rPr lang="en-US" dirty="0" smtClean="0"/>
              <a:t> be the instance of 3SAT while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dirty="0" smtClean="0"/>
              <a:t> be the original intance of SAT</a:t>
            </a:r>
          </a:p>
          <a:p>
            <a:r>
              <a:rPr lang="en-US" dirty="0" smtClean="0"/>
              <a:t>When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I’</a:t>
            </a:r>
            <a:r>
              <a:rPr lang="en-US" dirty="0" smtClean="0"/>
              <a:t> </a:t>
            </a:r>
            <a:r>
              <a:rPr lang="en-US" dirty="0" smtClean="0"/>
              <a:t>can be made true,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dirty="0" smtClean="0"/>
              <a:t> must can be made true</a:t>
            </a:r>
          </a:p>
          <a:p>
            <a:pPr lvl="1"/>
            <a:r>
              <a:rPr lang="en-US" dirty="0" smtClean="0"/>
              <a:t>When the right side evaluate to true, at least one of a</a:t>
            </a:r>
            <a:r>
              <a:rPr lang="en-US" baseline="-25000" dirty="0" smtClean="0"/>
              <a:t>i</a:t>
            </a:r>
            <a:r>
              <a:rPr lang="en-US" dirty="0" smtClean="0"/>
              <a:t> is true</a:t>
            </a:r>
          </a:p>
          <a:p>
            <a:r>
              <a:rPr lang="en-US" dirty="0" smtClean="0"/>
              <a:t>When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I’</a:t>
            </a:r>
            <a:r>
              <a:rPr lang="en-US" dirty="0" smtClean="0"/>
              <a:t> </a:t>
            </a:r>
            <a:r>
              <a:rPr lang="en-US" dirty="0" smtClean="0"/>
              <a:t>cann’t be true,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dirty="0" smtClean="0"/>
              <a:t> mustn’t can be made true </a:t>
            </a:r>
          </a:p>
          <a:p>
            <a:pPr lvl="1"/>
            <a:r>
              <a:rPr lang="en-US" dirty="0" smtClean="0"/>
              <a:t>Conversely, When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dirty="0" smtClean="0"/>
              <a:t> can be made true,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I’</a:t>
            </a:r>
            <a:r>
              <a:rPr lang="en-US" dirty="0" smtClean="0"/>
              <a:t> </a:t>
            </a:r>
            <a:r>
              <a:rPr lang="en-US" dirty="0" smtClean="0"/>
              <a:t>must can be made true</a:t>
            </a:r>
          </a:p>
          <a:p>
            <a:pPr lvl="1"/>
            <a:r>
              <a:rPr lang="en-US" dirty="0" smtClean="0"/>
              <a:t>When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en-US" dirty="0" smtClean="0"/>
              <a:t> can be made true,  at least one of a</a:t>
            </a:r>
            <a:r>
              <a:rPr lang="en-US" baseline="-25000" dirty="0" smtClean="0"/>
              <a:t>i</a:t>
            </a:r>
            <a:r>
              <a:rPr lang="en-US" dirty="0" smtClean="0"/>
              <a:t> is true, we must set y such that the entire is true</a:t>
            </a:r>
          </a:p>
          <a:p>
            <a:pPr lvl="1"/>
            <a:r>
              <a:rPr lang="en-US" dirty="0" smtClean="0"/>
              <a:t>Simply set y</a:t>
            </a:r>
            <a:r>
              <a:rPr lang="en-US" baseline="-25000" dirty="0" smtClean="0"/>
              <a:t>1</a:t>
            </a:r>
            <a:r>
              <a:rPr lang="en-US" dirty="0" smtClean="0"/>
              <a:t>,…,y</a:t>
            </a:r>
            <a:r>
              <a:rPr lang="en-US" baseline="-25000" dirty="0" smtClean="0"/>
              <a:t>i-2</a:t>
            </a:r>
            <a:r>
              <a:rPr lang="en-US" dirty="0" smtClean="0"/>
              <a:t> as true and the rest as false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3SAT </a:t>
            </a:r>
            <a:r>
              <a:rPr lang="en-US" dirty="0" smtClean="0">
                <a:sym typeface="Wingdings" pitchFamily="2" charset="2"/>
              </a:rPr>
              <a:t> INDEPENDENT SET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35480"/>
            <a:ext cx="5043494" cy="4389120"/>
          </a:xfrm>
        </p:spPr>
        <p:txBody>
          <a:bodyPr/>
          <a:lstStyle/>
          <a:p>
            <a:r>
              <a:rPr lang="en-US" dirty="0" smtClean="0"/>
              <a:t>Independent Set</a:t>
            </a:r>
          </a:p>
          <a:p>
            <a:r>
              <a:rPr lang="en-US" dirty="0" smtClean="0"/>
              <a:t>Given a graph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</a:t>
            </a:r>
            <a:r>
              <a:rPr lang="en-US" dirty="0" smtClean="0"/>
              <a:t> and a number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</a:t>
            </a:r>
            <a:endParaRPr lang="en-US" dirty="0" smtClean="0"/>
          </a:p>
          <a:p>
            <a:pPr lvl="1"/>
            <a:r>
              <a:rPr lang="en-US" dirty="0" smtClean="0"/>
              <a:t>Is there exists a set of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</a:t>
            </a:r>
            <a:r>
              <a:rPr lang="en-US" dirty="0" smtClean="0"/>
              <a:t> </a:t>
            </a:r>
            <a:r>
              <a:rPr lang="en-US" dirty="0" smtClean="0"/>
              <a:t>vertices that is not adjacent (pairwisely)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Drastically differs from 3SAT 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214554"/>
            <a:ext cx="34290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 that we have 3SAT instance called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Convert it into a graph G</a:t>
            </a:r>
          </a:p>
          <a:p>
            <a:pPr lvl="1"/>
            <a:r>
              <a:rPr lang="en-US" dirty="0" smtClean="0"/>
              <a:t>Each literal is a vertex</a:t>
            </a:r>
          </a:p>
          <a:p>
            <a:pPr lvl="1"/>
            <a:r>
              <a:rPr lang="en-US" dirty="0" smtClean="0"/>
              <a:t>There is an edge connecting </a:t>
            </a:r>
          </a:p>
          <a:p>
            <a:pPr lvl="2"/>
            <a:r>
              <a:rPr lang="en-US" dirty="0" smtClean="0"/>
              <a:t>Every vertex from the same clause</a:t>
            </a:r>
          </a:p>
          <a:p>
            <a:pPr lvl="2"/>
            <a:r>
              <a:rPr lang="en-US" dirty="0" smtClean="0"/>
              <a:t>Every pair of a literal and its complement</a:t>
            </a:r>
          </a:p>
          <a:p>
            <a:r>
              <a:rPr lang="en-US" dirty="0" smtClean="0"/>
              <a:t>Solve the independent set 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</a:t>
            </a:r>
            <a:r>
              <a:rPr lang="en-US" dirty="0" smtClean="0"/>
              <a:t> </a:t>
            </a:r>
            <a:r>
              <a:rPr lang="en-US" dirty="0" smtClean="0"/>
              <a:t>as the number of clause</a:t>
            </a:r>
          </a:p>
          <a:p>
            <a:pPr lvl="1"/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428868"/>
            <a:ext cx="575625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Unsolvable Problem</a:t>
            </a:r>
            <a:endParaRPr lang="th-T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857628"/>
            <a:ext cx="7254078" cy="251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54"/>
            <a:ext cx="575625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</a:t>
            </a:r>
            <a:r>
              <a:rPr lang="en-US" dirty="0" smtClean="0"/>
              <a:t> has solution,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must be satisfiable</a:t>
            </a:r>
          </a:p>
          <a:p>
            <a:pPr lvl="1"/>
            <a:r>
              <a:rPr lang="en-US" dirty="0" smtClean="0"/>
              <a:t>Since each clause is maximally connected, not more than one vertex per corresponding clause is selected</a:t>
            </a:r>
          </a:p>
          <a:p>
            <a:pPr lvl="1"/>
            <a:r>
              <a:rPr lang="en-US" dirty="0" smtClean="0"/>
              <a:t>Since g equals to the number of clause, it is not possible for any clause not to have its corresponding vertex selected</a:t>
            </a:r>
          </a:p>
          <a:p>
            <a:pPr lvl="1"/>
            <a:r>
              <a:rPr lang="en-US" dirty="0" smtClean="0"/>
              <a:t>Since it is not possible for </a:t>
            </a:r>
            <a:r>
              <a:rPr lang="en-US" b="1" i="1" u="sng" dirty="0" smtClean="0"/>
              <a:t>x</a:t>
            </a:r>
            <a:r>
              <a:rPr lang="en-US" dirty="0" smtClean="0"/>
              <a:t> and </a:t>
            </a:r>
            <a:r>
              <a:rPr lang="en-US" b="1" i="1" u="sng" dirty="0" smtClean="0"/>
              <a:t>not x</a:t>
            </a:r>
            <a:r>
              <a:rPr lang="en-US" b="1" i="1" dirty="0" smtClean="0"/>
              <a:t> </a:t>
            </a:r>
            <a:r>
              <a:rPr lang="en-US" dirty="0" smtClean="0"/>
              <a:t>to be selected at the same time, the assigment is consistent</a:t>
            </a:r>
          </a:p>
          <a:p>
            <a:r>
              <a:rPr lang="en-US" dirty="0" smtClean="0"/>
              <a:t>If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</a:t>
            </a:r>
            <a:r>
              <a:rPr lang="en-US" dirty="0" smtClean="0"/>
              <a:t> </a:t>
            </a:r>
            <a:r>
              <a:rPr lang="en-US" dirty="0" smtClean="0"/>
              <a:t>has no solution,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must not be satisfiable</a:t>
            </a:r>
          </a:p>
          <a:p>
            <a:pPr lvl="1"/>
            <a:r>
              <a:rPr lang="en-US" dirty="0" smtClean="0"/>
              <a:t>Contrapositive again, if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can be satisfied,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</a:t>
            </a:r>
            <a:r>
              <a:rPr lang="en-US" dirty="0" smtClean="0"/>
              <a:t> </a:t>
            </a:r>
            <a:r>
              <a:rPr lang="en-US" dirty="0" smtClean="0"/>
              <a:t>has solution</a:t>
            </a:r>
          </a:p>
          <a:p>
            <a:pPr lvl="1"/>
            <a:r>
              <a:rPr lang="en-US" dirty="0" smtClean="0"/>
              <a:t>Very simple…</a:t>
            </a:r>
            <a:endParaRPr lang="th-TH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 </a:t>
            </a:r>
            <a:r>
              <a:rPr lang="en-US" dirty="0" smtClean="0">
                <a:sym typeface="Wingdings" pitchFamily="2" charset="2"/>
              </a:rPr>
              <a:t> Clique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400552" cy="4389120"/>
          </a:xfrm>
        </p:spPr>
        <p:txBody>
          <a:bodyPr/>
          <a:lstStyle/>
          <a:p>
            <a:r>
              <a:rPr lang="en-US" dirty="0" smtClean="0"/>
              <a:t>Clique</a:t>
            </a:r>
          </a:p>
          <a:p>
            <a:pPr lvl="1"/>
            <a:r>
              <a:rPr lang="en-US" dirty="0" smtClean="0"/>
              <a:t>Given a graph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</a:t>
            </a:r>
            <a:endParaRPr lang="en-US" dirty="0" smtClean="0"/>
          </a:p>
          <a:p>
            <a:pPr lvl="1"/>
            <a:r>
              <a:rPr lang="en-US" dirty="0" smtClean="0"/>
              <a:t>Is there exists a subgraph of size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</a:t>
            </a:r>
            <a:r>
              <a:rPr lang="en-US" dirty="0" smtClean="0"/>
              <a:t> that is complete 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928802"/>
            <a:ext cx="34671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an instance of SAT,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en-US" dirty="0" smtClean="0"/>
          </a:p>
          <a:p>
            <a:r>
              <a:rPr lang="en-US" dirty="0" smtClean="0"/>
              <a:t>Construct a graph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endParaRPr lang="en-US" dirty="0" smtClean="0"/>
          </a:p>
          <a:p>
            <a:pPr lvl="1"/>
            <a:r>
              <a:rPr lang="en-US" dirty="0" smtClean="0"/>
              <a:t>Vertex: There is a vertex for every literal in every clause</a:t>
            </a:r>
          </a:p>
          <a:p>
            <a:pPr lvl="1"/>
            <a:r>
              <a:rPr lang="en-US" dirty="0" smtClean="0"/>
              <a:t>Edge:</a:t>
            </a:r>
          </a:p>
          <a:p>
            <a:pPr lvl="2"/>
            <a:r>
              <a:rPr lang="en-US" dirty="0" smtClean="0"/>
              <a:t>Vertices in the same clause is not adjacent</a:t>
            </a:r>
          </a:p>
          <a:p>
            <a:pPr lvl="2"/>
            <a:r>
              <a:rPr lang="en-US" dirty="0" smtClean="0"/>
              <a:t>Vertices from different clauses are always adjacent</a:t>
            </a:r>
          </a:p>
          <a:p>
            <a:pPr lvl="3"/>
            <a:r>
              <a:rPr lang="en-US" dirty="0" smtClean="0"/>
              <a:t>Except for any pair of vertex of a literal and its compliment</a:t>
            </a:r>
          </a:p>
          <a:p>
            <a:pPr lvl="1"/>
            <a:r>
              <a:rPr lang="en-US" dirty="0" smtClean="0"/>
              <a:t>Almost the inverse of 3SAT </a:t>
            </a:r>
            <a:r>
              <a:rPr lang="en-US" dirty="0" smtClean="0">
                <a:sym typeface="Wingdings" pitchFamily="2" charset="2"/>
              </a:rPr>
              <a:t> independent set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Draw them in columns</a:t>
            </a:r>
          </a:p>
          <a:p>
            <a:r>
              <a:rPr lang="en-US" dirty="0" smtClean="0">
                <a:sym typeface="Wingdings" pitchFamily="2" charset="2"/>
              </a:rPr>
              <a:t>Solve the clique of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use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sym typeface="Wingdings" pitchFamily="2" charset="2"/>
              </a:rPr>
              <a:t>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= number of clauses in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" pitchFamily="2" charset="2"/>
              </a:rPr>
              <a:t>S</a:t>
            </a:r>
            <a:endParaRPr lang="th-TH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=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endParaRPr lang="th-TH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7290" y="1857364"/>
          <a:ext cx="4286280" cy="500994"/>
        </p:xfrm>
        <a:graphic>
          <a:graphicData uri="http://schemas.openxmlformats.org/presentationml/2006/ole">
            <p:oleObj spid="_x0000_s4098" name="Equation" r:id="rId3" imgW="1955520" imgH="228600" progId="Equation.DSMT4">
              <p:embed/>
            </p:oleObj>
          </a:graphicData>
        </a:graphic>
      </p:graphicFrame>
      <p:sp>
        <p:nvSpPr>
          <p:cNvPr id="5" name="Oval 4"/>
          <p:cNvSpPr/>
          <p:nvPr/>
        </p:nvSpPr>
        <p:spPr>
          <a:xfrm>
            <a:off x="2285984" y="3857628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2285984" y="4857760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2285984" y="5857892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Oval 7"/>
          <p:cNvSpPr/>
          <p:nvPr/>
        </p:nvSpPr>
        <p:spPr>
          <a:xfrm>
            <a:off x="4143372" y="6286520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Oval 8"/>
          <p:cNvSpPr/>
          <p:nvPr/>
        </p:nvSpPr>
        <p:spPr>
          <a:xfrm>
            <a:off x="4143372" y="4929198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4143372" y="3286124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Oval 10"/>
          <p:cNvSpPr/>
          <p:nvPr/>
        </p:nvSpPr>
        <p:spPr>
          <a:xfrm>
            <a:off x="6072198" y="4429132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11"/>
          <p:cNvSpPr/>
          <p:nvPr/>
        </p:nvSpPr>
        <p:spPr>
          <a:xfrm>
            <a:off x="6072198" y="5715016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4" name="Straight Connector 13"/>
          <p:cNvCxnSpPr>
            <a:stCxn id="5" idx="6"/>
            <a:endCxn id="11" idx="2"/>
          </p:cNvCxnSpPr>
          <p:nvPr/>
        </p:nvCxnSpPr>
        <p:spPr>
          <a:xfrm>
            <a:off x="2500298" y="3964785"/>
            <a:ext cx="357190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6"/>
            <a:endCxn id="12" idx="2"/>
          </p:cNvCxnSpPr>
          <p:nvPr/>
        </p:nvCxnSpPr>
        <p:spPr>
          <a:xfrm>
            <a:off x="2500298" y="3964785"/>
            <a:ext cx="3571900" cy="18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  <a:endCxn id="9" idx="2"/>
          </p:cNvCxnSpPr>
          <p:nvPr/>
        </p:nvCxnSpPr>
        <p:spPr>
          <a:xfrm>
            <a:off x="2500298" y="3964785"/>
            <a:ext cx="164307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6"/>
            <a:endCxn id="8" idx="1"/>
          </p:cNvCxnSpPr>
          <p:nvPr/>
        </p:nvCxnSpPr>
        <p:spPr>
          <a:xfrm>
            <a:off x="2500298" y="3964785"/>
            <a:ext cx="1674460" cy="2353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6"/>
            <a:endCxn id="10" idx="3"/>
          </p:cNvCxnSpPr>
          <p:nvPr/>
        </p:nvCxnSpPr>
        <p:spPr>
          <a:xfrm flipV="1">
            <a:off x="2500298" y="3469052"/>
            <a:ext cx="1674460" cy="1495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6"/>
            <a:endCxn id="11" idx="2"/>
          </p:cNvCxnSpPr>
          <p:nvPr/>
        </p:nvCxnSpPr>
        <p:spPr>
          <a:xfrm flipV="1">
            <a:off x="2500298" y="4536289"/>
            <a:ext cx="357190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6"/>
            <a:endCxn id="12" idx="2"/>
          </p:cNvCxnSpPr>
          <p:nvPr/>
        </p:nvCxnSpPr>
        <p:spPr>
          <a:xfrm>
            <a:off x="2500298" y="4964917"/>
            <a:ext cx="3571900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6"/>
          </p:cNvCxnSpPr>
          <p:nvPr/>
        </p:nvCxnSpPr>
        <p:spPr>
          <a:xfrm>
            <a:off x="2500298" y="4964917"/>
            <a:ext cx="1643074" cy="1321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7" idx="6"/>
            <a:endCxn id="10" idx="3"/>
          </p:cNvCxnSpPr>
          <p:nvPr/>
        </p:nvCxnSpPr>
        <p:spPr>
          <a:xfrm flipV="1">
            <a:off x="2500298" y="3469052"/>
            <a:ext cx="1674460" cy="2495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7" idx="6"/>
            <a:endCxn id="9" idx="2"/>
          </p:cNvCxnSpPr>
          <p:nvPr/>
        </p:nvCxnSpPr>
        <p:spPr>
          <a:xfrm flipV="1">
            <a:off x="2500298" y="5036355"/>
            <a:ext cx="1643074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7" idx="6"/>
            <a:endCxn id="11" idx="2"/>
          </p:cNvCxnSpPr>
          <p:nvPr/>
        </p:nvCxnSpPr>
        <p:spPr>
          <a:xfrm flipV="1">
            <a:off x="2500298" y="4536289"/>
            <a:ext cx="3571900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7" idx="6"/>
            <a:endCxn id="12" idx="2"/>
          </p:cNvCxnSpPr>
          <p:nvPr/>
        </p:nvCxnSpPr>
        <p:spPr>
          <a:xfrm flipV="1">
            <a:off x="2500298" y="5822173"/>
            <a:ext cx="357190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0" idx="6"/>
            <a:endCxn id="11" idx="2"/>
          </p:cNvCxnSpPr>
          <p:nvPr/>
        </p:nvCxnSpPr>
        <p:spPr>
          <a:xfrm>
            <a:off x="4357686" y="3393281"/>
            <a:ext cx="1714512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0" idx="6"/>
            <a:endCxn id="12" idx="2"/>
          </p:cNvCxnSpPr>
          <p:nvPr/>
        </p:nvCxnSpPr>
        <p:spPr>
          <a:xfrm>
            <a:off x="4357686" y="3393281"/>
            <a:ext cx="1714512" cy="2428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9" idx="6"/>
            <a:endCxn id="12" idx="2"/>
          </p:cNvCxnSpPr>
          <p:nvPr/>
        </p:nvCxnSpPr>
        <p:spPr>
          <a:xfrm>
            <a:off x="4357686" y="5036355"/>
            <a:ext cx="1714512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8" idx="6"/>
            <a:endCxn id="11" idx="2"/>
          </p:cNvCxnSpPr>
          <p:nvPr/>
        </p:nvCxnSpPr>
        <p:spPr>
          <a:xfrm flipV="1">
            <a:off x="4357686" y="4536289"/>
            <a:ext cx="1714512" cy="1857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785918" y="335756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65" name="TextBox 64"/>
          <p:cNvSpPr txBox="1"/>
          <p:nvPr/>
        </p:nvSpPr>
        <p:spPr>
          <a:xfrm>
            <a:off x="1785918" y="442913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66" name="TextBox 65"/>
          <p:cNvSpPr txBox="1"/>
          <p:nvPr/>
        </p:nvSpPr>
        <p:spPr>
          <a:xfrm>
            <a:off x="1785918" y="557214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-z</a:t>
            </a:r>
            <a:endParaRPr lang="th-TH" dirty="0"/>
          </a:p>
        </p:txBody>
      </p:sp>
      <p:sp>
        <p:nvSpPr>
          <p:cNvPr id="67" name="TextBox 66"/>
          <p:cNvSpPr txBox="1"/>
          <p:nvPr/>
        </p:nvSpPr>
        <p:spPr>
          <a:xfrm>
            <a:off x="4500562" y="278605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-x</a:t>
            </a:r>
            <a:endParaRPr lang="th-TH" dirty="0"/>
          </a:p>
        </p:txBody>
      </p:sp>
      <p:sp>
        <p:nvSpPr>
          <p:cNvPr id="68" name="TextBox 67"/>
          <p:cNvSpPr txBox="1"/>
          <p:nvPr/>
        </p:nvSpPr>
        <p:spPr>
          <a:xfrm>
            <a:off x="4071934" y="428625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-y</a:t>
            </a:r>
            <a:endParaRPr lang="th-TH" dirty="0"/>
          </a:p>
        </p:txBody>
      </p:sp>
      <p:sp>
        <p:nvSpPr>
          <p:cNvPr id="69" name="TextBox 68"/>
          <p:cNvSpPr txBox="1"/>
          <p:nvPr/>
        </p:nvSpPr>
        <p:spPr>
          <a:xfrm>
            <a:off x="4643438" y="621508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th-TH" dirty="0"/>
          </a:p>
        </p:txBody>
      </p:sp>
      <p:sp>
        <p:nvSpPr>
          <p:cNvPr id="70" name="TextBox 69"/>
          <p:cNvSpPr txBox="1"/>
          <p:nvPr/>
        </p:nvSpPr>
        <p:spPr>
          <a:xfrm>
            <a:off x="6429388" y="557214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-z</a:t>
            </a:r>
            <a:endParaRPr lang="th-TH" dirty="0"/>
          </a:p>
        </p:txBody>
      </p:sp>
      <p:sp>
        <p:nvSpPr>
          <p:cNvPr id="71" name="TextBox 70"/>
          <p:cNvSpPr txBox="1"/>
          <p:nvPr/>
        </p:nvSpPr>
        <p:spPr>
          <a:xfrm>
            <a:off x="6429388" y="421481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r>
              <a:rPr lang="en-US" dirty="0" smtClean="0"/>
              <a:t> </a:t>
            </a:r>
            <a:r>
              <a:rPr lang="en-US" dirty="0" smtClean="0"/>
              <a:t>has solution,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</a:t>
            </a:r>
            <a:r>
              <a:rPr lang="en-US" dirty="0" smtClean="0"/>
              <a:t>must be satisfiable</a:t>
            </a:r>
          </a:p>
          <a:p>
            <a:pPr lvl="1"/>
            <a:r>
              <a:rPr lang="en-US" dirty="0" smtClean="0"/>
              <a:t>The clique cannot be larger than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</a:t>
            </a:r>
            <a:endParaRPr lang="en-US" dirty="0" smtClean="0"/>
          </a:p>
          <a:p>
            <a:pPr lvl="1"/>
            <a:r>
              <a:rPr lang="en-US" dirty="0" smtClean="0"/>
              <a:t>The clique must contain exactly one vertex in each column</a:t>
            </a:r>
          </a:p>
          <a:p>
            <a:pPr lvl="1"/>
            <a:r>
              <a:rPr lang="en-US" dirty="0" smtClean="0"/>
              <a:t>Simply assign the associated variable as true</a:t>
            </a:r>
          </a:p>
          <a:p>
            <a:pPr lvl="1"/>
            <a:r>
              <a:rPr lang="en-US" dirty="0" smtClean="0"/>
              <a:t>If some variable does not appear in the clique, just assign any value</a:t>
            </a:r>
          </a:p>
          <a:p>
            <a:r>
              <a:rPr lang="en-US" dirty="0" smtClean="0"/>
              <a:t>If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r>
              <a:rPr lang="en-US" dirty="0" smtClean="0"/>
              <a:t> </a:t>
            </a:r>
            <a:r>
              <a:rPr lang="en-US" dirty="0" smtClean="0"/>
              <a:t>has no solution,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</a:t>
            </a:r>
            <a:r>
              <a:rPr lang="en-US" dirty="0" smtClean="0"/>
              <a:t>mustn’t be satisfiable</a:t>
            </a:r>
          </a:p>
          <a:p>
            <a:pPr lvl="1"/>
            <a:r>
              <a:rPr lang="en-US" dirty="0" smtClean="0"/>
              <a:t>Again, use contrapositive, if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dirty="0" smtClean="0"/>
              <a:t> </a:t>
            </a:r>
            <a:r>
              <a:rPr lang="en-US" dirty="0" smtClean="0"/>
              <a:t>is satisfiable,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r>
              <a:rPr lang="en-US" dirty="0" smtClean="0"/>
              <a:t> </a:t>
            </a:r>
            <a:r>
              <a:rPr lang="en-US" dirty="0" smtClean="0"/>
              <a:t>has solution</a:t>
            </a:r>
          </a:p>
          <a:p>
            <a:pPr lvl="1"/>
            <a:r>
              <a:rPr lang="en-US" dirty="0" smtClean="0"/>
              <a:t>Simply choose a vertex corresponding to the one that is true in each clause</a:t>
            </a:r>
          </a:p>
          <a:p>
            <a:pPr lvl="1"/>
            <a:r>
              <a:rPr lang="en-US" dirty="0" smtClean="0"/>
              <a:t>The selected vertices forms clique, since the only case when they won’t have an edge is when they are compliment</a:t>
            </a:r>
            <a:endParaRPr lang="th-TH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detail on all problem to SAT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829048" cy="4389120"/>
          </a:xfrm>
        </p:spPr>
        <p:txBody>
          <a:bodyPr/>
          <a:lstStyle/>
          <a:p>
            <a:r>
              <a:rPr lang="en-US" dirty="0" smtClean="0"/>
              <a:t>We first do CIRCUIT SAT </a:t>
            </a:r>
            <a:r>
              <a:rPr lang="en-US" dirty="0" smtClean="0">
                <a:sym typeface="Wingdings" pitchFamily="2" charset="2"/>
              </a:rPr>
              <a:t> SAT</a:t>
            </a:r>
          </a:p>
          <a:p>
            <a:r>
              <a:rPr lang="en-US" dirty="0" smtClean="0"/>
              <a:t>CIRCUIT SAT (CSAT)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Input: a boolean expression chained together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Output: YES / NO whether the expression can be satisfied</a:t>
            </a:r>
          </a:p>
          <a:p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857364"/>
            <a:ext cx="44481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CSAT to SAT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this correct?</a:t>
            </a:r>
            <a:endParaRPr lang="th-T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643182"/>
            <a:ext cx="70961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Cook’s theorem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problem in NP can be reduced to SAT</a:t>
            </a:r>
            <a:endParaRPr lang="th-TH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is, effectively, only one NP-C</a:t>
            </a:r>
          </a:p>
          <a:p>
            <a:r>
              <a:rPr lang="en-US" dirty="0" smtClean="0"/>
              <a:t>Since it is NP-Hard</a:t>
            </a:r>
          </a:p>
          <a:p>
            <a:pPr lvl="1"/>
            <a:r>
              <a:rPr lang="en-US" dirty="0" smtClean="0"/>
              <a:t>Everything in NP can be reduced to it</a:t>
            </a:r>
          </a:p>
          <a:p>
            <a:pPr lvl="1"/>
            <a:r>
              <a:rPr lang="en-US" dirty="0" smtClean="0"/>
              <a:t>Including any other NP-C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Unsolvable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Formally, it’s called </a:t>
            </a:r>
            <a:r>
              <a:rPr lang="en-US" b="1" dirty="0" smtClean="0"/>
              <a:t>undecidable</a:t>
            </a:r>
          </a:p>
          <a:p>
            <a:pPr lvl="1"/>
            <a:r>
              <a:rPr lang="en-US" dirty="0" smtClean="0"/>
              <a:t>But let’s say unsolvable for now</a:t>
            </a:r>
          </a:p>
          <a:p>
            <a:r>
              <a:rPr lang="en-US" dirty="0" smtClean="0"/>
              <a:t>Something that we can’t have algorithm for it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Halting Problem</a:t>
            </a:r>
            <a:endParaRPr lang="th-TH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Step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problem is simply a turing machine</a:t>
            </a:r>
          </a:p>
          <a:p>
            <a:r>
              <a:rPr lang="en-US" dirty="0" smtClean="0"/>
              <a:t>Simply a logic circuit</a:t>
            </a:r>
          </a:p>
          <a:p>
            <a:r>
              <a:rPr lang="en-US" dirty="0" smtClean="0"/>
              <a:t>Hence, everything is circuit sat </a:t>
            </a:r>
            <a:r>
              <a:rPr lang="en-US" dirty="0" smtClean="0">
                <a:sym typeface="Wingdings" pitchFamily="2" charset="2"/>
              </a:rPr>
              <a:t> sat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Problem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Given a program P and its input S</a:t>
            </a:r>
          </a:p>
          <a:p>
            <a:r>
              <a:rPr lang="en-US" dirty="0" smtClean="0"/>
              <a:t>Output: </a:t>
            </a:r>
          </a:p>
          <a:p>
            <a:pPr lvl="1"/>
            <a:r>
              <a:rPr lang="en-US" dirty="0" smtClean="0"/>
              <a:t>“Yes”  when P finishes </a:t>
            </a:r>
          </a:p>
          <a:p>
            <a:pPr lvl="1"/>
            <a:r>
              <a:rPr lang="en-US" dirty="0" smtClean="0"/>
              <a:t>“No” when P loops forever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 have an algorithm for </a:t>
            </a:r>
            <a:r>
              <a:rPr lang="en-US" i="1" dirty="0" smtClean="0"/>
              <a:t>halting problem</a:t>
            </a:r>
          </a:p>
          <a:p>
            <a:pPr lvl="1"/>
            <a:r>
              <a:rPr lang="en-US" dirty="0" smtClean="0"/>
              <a:t>The algorithm must be able to correctly answer this question for every P and S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is undecidable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assume that there is an algorithm for the problem</a:t>
            </a:r>
          </a:p>
          <a:p>
            <a:r>
              <a:rPr lang="en-US" dirty="0" smtClean="0"/>
              <a:t>Let’s say </a:t>
            </a:r>
            <a:r>
              <a:rPr lang="en-US" dirty="0" smtClean="0">
                <a:latin typeface="Consolas" pitchFamily="49" charset="0"/>
              </a:rPr>
              <a:t>bool A(P,S)</a:t>
            </a:r>
            <a:r>
              <a:rPr lang="en-US" dirty="0" smtClean="0"/>
              <a:t> is a function that solve this problem</a:t>
            </a:r>
          </a:p>
          <a:p>
            <a:r>
              <a:rPr lang="en-US" dirty="0" smtClean="0"/>
              <a:t>We construct another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728" y="4214818"/>
            <a:ext cx="514353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</a:rPr>
              <a:t>bool Kaboom(x) {</a:t>
            </a:r>
          </a:p>
          <a:p>
            <a:r>
              <a:rPr lang="en-US" sz="2000" dirty="0" smtClean="0">
                <a:latin typeface="Consolas" pitchFamily="49" charset="0"/>
              </a:rPr>
              <a:t>  if (A(x,x)) {</a:t>
            </a:r>
          </a:p>
          <a:p>
            <a:r>
              <a:rPr lang="en-US" sz="2000" dirty="0" smtClean="0">
                <a:latin typeface="Consolas" pitchFamily="49" charset="0"/>
              </a:rPr>
              <a:t>    while (true) do ;</a:t>
            </a:r>
          </a:p>
          <a:p>
            <a:r>
              <a:rPr lang="en-US" sz="2000" dirty="0" smtClean="0">
                <a:latin typeface="Consolas" pitchFamily="49" charset="0"/>
              </a:rPr>
              <a:t>  } else {</a:t>
            </a:r>
          </a:p>
          <a:p>
            <a:r>
              <a:rPr lang="en-US" sz="2000" dirty="0" smtClean="0">
                <a:latin typeface="Consolas" pitchFamily="49" charset="0"/>
              </a:rPr>
              <a:t>    printf(“wow….”);</a:t>
            </a:r>
          </a:p>
          <a:p>
            <a:r>
              <a:rPr lang="en-US" sz="2000" dirty="0" smtClean="0">
                <a:latin typeface="Consolas" pitchFamily="49" charset="0"/>
              </a:rPr>
              <a:t>  }</a:t>
            </a:r>
          </a:p>
          <a:p>
            <a:r>
              <a:rPr lang="en-US" sz="2000" dirty="0" smtClean="0">
                <a:latin typeface="Consolas" pitchFamily="49" charset="0"/>
              </a:rPr>
              <a:t>}</a:t>
            </a:r>
            <a:endParaRPr lang="th-TH" sz="2000" dirty="0">
              <a:latin typeface="Consolas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786578" y="3786190"/>
            <a:ext cx="2143140" cy="928694"/>
          </a:xfrm>
          <a:prstGeom prst="wedgeRectCallout">
            <a:avLst>
              <a:gd name="adj1" fmla="val -95753"/>
              <a:gd name="adj2" fmla="val 840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kb.cpp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kb.cpp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71736" y="2500306"/>
            <a:ext cx="4429156" cy="3786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ed Rectangle 4"/>
          <p:cNvSpPr/>
          <p:nvPr/>
        </p:nvSpPr>
        <p:spPr>
          <a:xfrm>
            <a:off x="5000628" y="3714752"/>
            <a:ext cx="1143008" cy="8572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th-TH" dirty="0"/>
          </a:p>
        </p:txBody>
      </p:sp>
      <p:cxnSp>
        <p:nvCxnSpPr>
          <p:cNvPr id="8" name="Straight Arrow Connector 7"/>
          <p:cNvCxnSpPr>
            <a:stCxn id="10" idx="2"/>
            <a:endCxn id="4" idx="0"/>
          </p:cNvCxnSpPr>
          <p:nvPr/>
        </p:nvCxnSpPr>
        <p:spPr>
          <a:xfrm rot="5400000">
            <a:off x="4458561" y="2136834"/>
            <a:ext cx="691226" cy="35719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1285860"/>
            <a:ext cx="50006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3929058" y="3857628"/>
            <a:ext cx="50006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5286380" y="2714620"/>
            <a:ext cx="50006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cxnSp>
        <p:nvCxnSpPr>
          <p:cNvPr id="13" name="Straight Arrow Connector 12"/>
          <p:cNvCxnSpPr>
            <a:stCxn id="12" idx="2"/>
            <a:endCxn id="5" idx="0"/>
          </p:cNvCxnSpPr>
          <p:nvPr/>
        </p:nvCxnSpPr>
        <p:spPr>
          <a:xfrm rot="16200000" flipH="1">
            <a:off x="5315816" y="3458436"/>
            <a:ext cx="476912" cy="35719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5" idx="1"/>
          </p:cNvCxnSpPr>
          <p:nvPr/>
        </p:nvCxnSpPr>
        <p:spPr>
          <a:xfrm>
            <a:off x="4429124" y="4119238"/>
            <a:ext cx="571504" cy="24142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" name="Flowchart: Decision 29"/>
          <p:cNvSpPr/>
          <p:nvPr/>
        </p:nvSpPr>
        <p:spPr>
          <a:xfrm>
            <a:off x="5000628" y="5000636"/>
            <a:ext cx="1143008" cy="64294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2" name="Straight Arrow Connector 31"/>
          <p:cNvCxnSpPr>
            <a:stCxn id="5" idx="2"/>
            <a:endCxn id="30" idx="0"/>
          </p:cNvCxnSpPr>
          <p:nvPr/>
        </p:nvCxnSpPr>
        <p:spPr>
          <a:xfrm rot="5400000">
            <a:off x="5357818" y="4786322"/>
            <a:ext cx="428628" cy="1588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0" idx="1"/>
            <a:endCxn id="43" idx="3"/>
          </p:cNvCxnSpPr>
          <p:nvPr/>
        </p:nvCxnSpPr>
        <p:spPr>
          <a:xfrm rot="10800000" flipV="1">
            <a:off x="3919534" y="5322107"/>
            <a:ext cx="1081094" cy="4762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2714612" y="5010160"/>
            <a:ext cx="1204922" cy="63341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loops forever</a:t>
            </a:r>
            <a:endParaRPr lang="th-TH" sz="2400" dirty="0"/>
          </a:p>
        </p:txBody>
      </p:sp>
      <p:cxnSp>
        <p:nvCxnSpPr>
          <p:cNvPr id="57" name="Elbow Connector 56"/>
          <p:cNvCxnSpPr>
            <a:stCxn id="30" idx="2"/>
            <a:endCxn id="4" idx="2"/>
          </p:cNvCxnSpPr>
          <p:nvPr/>
        </p:nvCxnSpPr>
        <p:spPr>
          <a:xfrm rot="5400000">
            <a:off x="4857752" y="5572140"/>
            <a:ext cx="642942" cy="785818"/>
          </a:xfrm>
          <a:prstGeom prst="bentConnector3">
            <a:avLst>
              <a:gd name="adj1" fmla="val 34995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357686" y="492919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yes</a:t>
            </a:r>
            <a:endParaRPr lang="th-TH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5572132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</a:t>
            </a:r>
            <a:endParaRPr lang="th-TH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Kaboom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result of Kaboom(kb.cpp) ?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881</TotalTime>
  <Words>1787</Words>
  <Application>Microsoft Office PowerPoint</Application>
  <PresentationFormat>On-screen Show (4:3)</PresentationFormat>
  <Paragraphs>310</Paragraphs>
  <Slides>50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Flow</vt:lpstr>
      <vt:lpstr>Equation</vt:lpstr>
      <vt:lpstr>NP-Complete</vt:lpstr>
      <vt:lpstr>Easy &amp; Hard Problem</vt:lpstr>
      <vt:lpstr>Basic Intuition</vt:lpstr>
      <vt:lpstr>Unsolvable Problem</vt:lpstr>
      <vt:lpstr>Unsolvable</vt:lpstr>
      <vt:lpstr>Halting Problem</vt:lpstr>
      <vt:lpstr>Halting is undecidable</vt:lpstr>
      <vt:lpstr>kb.cpp</vt:lpstr>
      <vt:lpstr>Kaboom</vt:lpstr>
      <vt:lpstr>P and NP</vt:lpstr>
      <vt:lpstr>Hard vs Easy</vt:lpstr>
      <vt:lpstr>Reduction</vt:lpstr>
      <vt:lpstr>Polynomially Reducable</vt:lpstr>
      <vt:lpstr>Comparing “hardness” of problem</vt:lpstr>
      <vt:lpstr>P and NP</vt:lpstr>
      <vt:lpstr>Example</vt:lpstr>
      <vt:lpstr>More Example</vt:lpstr>
      <vt:lpstr>More Example</vt:lpstr>
      <vt:lpstr>Hard vs Easy again</vt:lpstr>
      <vt:lpstr>Hard = NP?</vt:lpstr>
      <vt:lpstr>Reduction</vt:lpstr>
      <vt:lpstr>Decision Problem</vt:lpstr>
      <vt:lpstr>Functional and Optimization Problem</vt:lpstr>
      <vt:lpstr>Equivalence to Decision Problem</vt:lpstr>
      <vt:lpstr>Finally, the NP-Hard</vt:lpstr>
      <vt:lpstr>Slide 26</vt:lpstr>
      <vt:lpstr>Reduction Example</vt:lpstr>
      <vt:lpstr>Boolean expression in CNF</vt:lpstr>
      <vt:lpstr>SAT Problem</vt:lpstr>
      <vt:lpstr>Cook’s Theorem</vt:lpstr>
      <vt:lpstr>Reduction</vt:lpstr>
      <vt:lpstr>Hamiltonian Path  Hamiltonian Cycle</vt:lpstr>
      <vt:lpstr>Reduction</vt:lpstr>
      <vt:lpstr>Correctness</vt:lpstr>
      <vt:lpstr>SAT  3SAT</vt:lpstr>
      <vt:lpstr>Reduction</vt:lpstr>
      <vt:lpstr>Correctness</vt:lpstr>
      <vt:lpstr>3SAT  INDEPENDENT SET</vt:lpstr>
      <vt:lpstr>Reduction</vt:lpstr>
      <vt:lpstr>Example</vt:lpstr>
      <vt:lpstr>Correctness</vt:lpstr>
      <vt:lpstr>SAT  Clique</vt:lpstr>
      <vt:lpstr>Reduction</vt:lpstr>
      <vt:lpstr>Example</vt:lpstr>
      <vt:lpstr>Correctness</vt:lpstr>
      <vt:lpstr>More detail on all problem to SAT</vt:lpstr>
      <vt:lpstr>Reduction</vt:lpstr>
      <vt:lpstr>Cook’s theorem</vt:lpstr>
      <vt:lpstr>NP-C</vt:lpstr>
      <vt:lpstr>Final Step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</dc:title>
  <dc:creator>iLLuSioN</dc:creator>
  <cp:lastModifiedBy>iLLuSioN</cp:lastModifiedBy>
  <cp:revision>78</cp:revision>
  <dcterms:created xsi:type="dcterms:W3CDTF">2009-09-16T02:04:10Z</dcterms:created>
  <dcterms:modified xsi:type="dcterms:W3CDTF">2010-11-10T00:38:05Z</dcterms:modified>
</cp:coreProperties>
</file>